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61" r:id="rId2"/>
    <p:sldId id="619" r:id="rId3"/>
    <p:sldId id="620" r:id="rId4"/>
    <p:sldId id="332" r:id="rId5"/>
    <p:sldId id="610" r:id="rId6"/>
    <p:sldId id="611" r:id="rId7"/>
    <p:sldId id="612" r:id="rId8"/>
    <p:sldId id="613" r:id="rId9"/>
    <p:sldId id="615" r:id="rId10"/>
    <p:sldId id="614" r:id="rId11"/>
    <p:sldId id="616" r:id="rId12"/>
    <p:sldId id="617" r:id="rId13"/>
    <p:sldId id="618" r:id="rId14"/>
    <p:sldId id="257" r:id="rId15"/>
    <p:sldId id="583" r:id="rId16"/>
    <p:sldId id="623" r:id="rId17"/>
    <p:sldId id="585" r:id="rId18"/>
    <p:sldId id="596" r:id="rId19"/>
    <p:sldId id="597" r:id="rId20"/>
    <p:sldId id="553" r:id="rId21"/>
    <p:sldId id="598" r:id="rId22"/>
    <p:sldId id="599" r:id="rId23"/>
    <p:sldId id="600" r:id="rId24"/>
    <p:sldId id="601" r:id="rId25"/>
    <p:sldId id="609" r:id="rId26"/>
    <p:sldId id="603" r:id="rId27"/>
    <p:sldId id="604" r:id="rId28"/>
    <p:sldId id="605" r:id="rId29"/>
    <p:sldId id="628" r:id="rId30"/>
    <p:sldId id="629" r:id="rId31"/>
    <p:sldId id="630" r:id="rId32"/>
    <p:sldId id="631" r:id="rId33"/>
    <p:sldId id="626" r:id="rId34"/>
    <p:sldId id="627" r:id="rId35"/>
    <p:sldId id="608" r:id="rId36"/>
    <p:sldId id="607" r:id="rId37"/>
    <p:sldId id="54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6" autoAdjust="0"/>
    <p:restoredTop sz="85894" autoAdjust="0"/>
  </p:normalViewPr>
  <p:slideViewPr>
    <p:cSldViewPr>
      <p:cViewPr>
        <p:scale>
          <a:sx n="75" d="100"/>
          <a:sy n="75" d="100"/>
        </p:scale>
        <p:origin x="-112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A25EB-B7DE-4BD2-8FD4-B28BFD5F2A8B}" type="datetimeFigureOut">
              <a:rPr lang="en-US" smtClean="0"/>
              <a:pPr/>
              <a:t>22/08/22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466D0-53E3-40CA-A487-254C632E1E62}" type="slidenum">
              <a:rPr lang="en-US" smtClean="0"/>
              <a:pPr/>
              <a:t>‹#›</a:t>
            </a:fld>
            <a:endParaRPr lang="en-US"/>
          </a:p>
        </p:txBody>
      </p:sp>
    </p:spTree>
    <p:extLst>
      <p:ext uri="{BB962C8B-B14F-4D97-AF65-F5344CB8AC3E}">
        <p14:creationId xmlns:p14="http://schemas.microsoft.com/office/powerpoint/2010/main" val="162459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466D0-53E3-40CA-A487-254C632E1E62}" type="slidenum">
              <a:rPr lang="en-US" smtClean="0"/>
              <a:pPr/>
              <a:t>3</a:t>
            </a:fld>
            <a:endParaRPr lang="en-US"/>
          </a:p>
        </p:txBody>
      </p:sp>
    </p:spTree>
    <p:extLst>
      <p:ext uri="{BB962C8B-B14F-4D97-AF65-F5344CB8AC3E}">
        <p14:creationId xmlns:p14="http://schemas.microsoft.com/office/powerpoint/2010/main" val="1504074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466D0-53E3-40CA-A487-254C632E1E62}" type="slidenum">
              <a:rPr lang="en-US" smtClean="0"/>
              <a:pPr/>
              <a:t>36</a:t>
            </a:fld>
            <a:endParaRPr lang="en-US"/>
          </a:p>
        </p:txBody>
      </p:sp>
    </p:spTree>
    <p:extLst>
      <p:ext uri="{BB962C8B-B14F-4D97-AF65-F5344CB8AC3E}">
        <p14:creationId xmlns:p14="http://schemas.microsoft.com/office/powerpoint/2010/main" val="150407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16B86-AD15-480E-87C6-828549B301CA}" type="datetimeFigureOut">
              <a:rPr lang="en-US" smtClean="0"/>
              <a:pPr/>
              <a:t>22/08/22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355695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16B86-AD15-480E-87C6-828549B301CA}" type="datetimeFigureOut">
              <a:rPr lang="en-US" smtClean="0"/>
              <a:pPr/>
              <a:t>22/08/22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410672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16B86-AD15-480E-87C6-828549B301CA}" type="datetimeFigureOut">
              <a:rPr lang="en-US" smtClean="0"/>
              <a:pPr/>
              <a:t>22/08/22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1041564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16B86-AD15-480E-87C6-828549B301CA}" type="datetimeFigureOut">
              <a:rPr lang="en-US" smtClean="0"/>
              <a:pPr/>
              <a:t>22/08/22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89064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16B86-AD15-480E-87C6-828549B301CA}" type="datetimeFigureOut">
              <a:rPr lang="en-US" smtClean="0"/>
              <a:pPr/>
              <a:t>22/08/22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210353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16B86-AD15-480E-87C6-828549B301CA}" type="datetimeFigureOut">
              <a:rPr lang="en-US" smtClean="0"/>
              <a:pPr/>
              <a:t>22/08/22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289598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16B86-AD15-480E-87C6-828549B301CA}" type="datetimeFigureOut">
              <a:rPr lang="en-US" smtClean="0"/>
              <a:pPr/>
              <a:t>22/08/22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264883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16B86-AD15-480E-87C6-828549B301CA}" type="datetimeFigureOut">
              <a:rPr lang="en-US" smtClean="0"/>
              <a:pPr/>
              <a:t>22/08/22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239051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6B86-AD15-480E-87C6-828549B301CA}" type="datetimeFigureOut">
              <a:rPr lang="en-US" smtClean="0"/>
              <a:pPr/>
              <a:t>22/08/22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416471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16B86-AD15-480E-87C6-828549B301CA}" type="datetimeFigureOut">
              <a:rPr lang="en-US" smtClean="0"/>
              <a:pPr/>
              <a:t>22/08/22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124728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416B86-AD15-480E-87C6-828549B301CA}" type="datetimeFigureOut">
              <a:rPr lang="en-US" smtClean="0"/>
              <a:pPr/>
              <a:t>22/08/22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84CA7C-05F1-4254-B2EF-49DEDD121EA2}" type="slidenum">
              <a:rPr lang="en-US" smtClean="0"/>
              <a:pPr/>
              <a:t>‹#›</a:t>
            </a:fld>
            <a:endParaRPr lang="en-US"/>
          </a:p>
        </p:txBody>
      </p:sp>
    </p:spTree>
    <p:extLst>
      <p:ext uri="{BB962C8B-B14F-4D97-AF65-F5344CB8AC3E}">
        <p14:creationId xmlns:p14="http://schemas.microsoft.com/office/powerpoint/2010/main" val="7332297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16B86-AD15-480E-87C6-828549B301CA}" type="datetimeFigureOut">
              <a:rPr lang="en-US" smtClean="0"/>
              <a:pPr/>
              <a:t>22/08/22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4CA7C-05F1-4254-B2EF-49DEDD121EA2}" type="slidenum">
              <a:rPr lang="en-US" smtClean="0"/>
              <a:pPr/>
              <a:t>‹#›</a:t>
            </a:fld>
            <a:endParaRPr lang="en-US"/>
          </a:p>
        </p:txBody>
      </p:sp>
    </p:spTree>
    <p:extLst>
      <p:ext uri="{BB962C8B-B14F-4D97-AF65-F5344CB8AC3E}">
        <p14:creationId xmlns:p14="http://schemas.microsoft.com/office/powerpoint/2010/main" val="308284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1000" y="551532"/>
            <a:ext cx="8566158" cy="318226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latin typeface="Times New Roman" pitchFamily="18" charset="0"/>
                <a:cs typeface="Times New Roman" pitchFamily="18" charset="0"/>
              </a:rPr>
              <a:t>BỒI DƯỠNG NGHIỆP VỤ </a:t>
            </a:r>
          </a:p>
          <a:p>
            <a:pPr algn="ctr"/>
            <a:r>
              <a:rPr lang="en-US" sz="3600" b="1" dirty="0" smtClean="0">
                <a:latin typeface="Times New Roman" pitchFamily="18" charset="0"/>
                <a:cs typeface="Times New Roman" pitchFamily="18" charset="0"/>
              </a:rPr>
              <a:t>PHỔ BIẾN, GIÁO DỤC PHÁP LUẬT</a:t>
            </a:r>
          </a:p>
          <a:p>
            <a:pPr algn="ctr"/>
            <a:r>
              <a:rPr lang="en-US" sz="4000" b="1" dirty="0" smtClean="0">
                <a:latin typeface="Times New Roman" pitchFamily="18" charset="0"/>
                <a:cs typeface="Times New Roman" pitchFamily="18" charset="0"/>
              </a:rPr>
              <a:t>CHO BÁO CÁO VIÊN, </a:t>
            </a:r>
          </a:p>
          <a:p>
            <a:pPr algn="ctr"/>
            <a:r>
              <a:rPr lang="en-US" sz="4000" b="1" dirty="0" smtClean="0">
                <a:latin typeface="Times New Roman" pitchFamily="18" charset="0"/>
                <a:cs typeface="Times New Roman" pitchFamily="18" charset="0"/>
              </a:rPr>
              <a:t>TUYÊN TRUYỀN VIÊN PL 2022</a:t>
            </a:r>
            <a:endParaRPr lang="en-US" sz="4000" dirty="0">
              <a:latin typeface="Times New Roman" pitchFamily="18" charset="0"/>
              <a:cs typeface="Times New Roman" pitchFamily="18" charset="0"/>
            </a:endParaRPr>
          </a:p>
        </p:txBody>
      </p:sp>
      <p:sp>
        <p:nvSpPr>
          <p:cNvPr id="4" name="Rectangle 3"/>
          <p:cNvSpPr/>
          <p:nvPr/>
        </p:nvSpPr>
        <p:spPr>
          <a:xfrm>
            <a:off x="914400" y="4572000"/>
            <a:ext cx="7467600" cy="1447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b="1" dirty="0" smtClean="0">
                <a:solidFill>
                  <a:schemeClr val="tx1"/>
                </a:solidFill>
                <a:latin typeface="Times New Roman" pitchFamily="18" charset="0"/>
                <a:cs typeface="Times New Roman" pitchFamily="18" charset="0"/>
              </a:rPr>
              <a:t>TRẦN THANH BÌNH</a:t>
            </a:r>
          </a:p>
          <a:p>
            <a:pPr algn="ctr">
              <a:defRPr/>
            </a:pPr>
            <a:r>
              <a:rPr lang="en-US" sz="2800" b="1" dirty="0" smtClean="0">
                <a:solidFill>
                  <a:schemeClr val="tx1"/>
                </a:solidFill>
                <a:latin typeface="Times New Roman" pitchFamily="18" charset="0"/>
                <a:cs typeface="Times New Roman" pitchFamily="18" charset="0"/>
              </a:rPr>
              <a:t>SỞ GIÁO DỤC &amp; ĐÀO TẠO TP. CẦN THƠ</a:t>
            </a:r>
          </a:p>
        </p:txBody>
      </p:sp>
    </p:spTree>
    <p:extLst>
      <p:ext uri="{BB962C8B-B14F-4D97-AF65-F5344CB8AC3E}">
        <p14:creationId xmlns:p14="http://schemas.microsoft.com/office/powerpoint/2010/main" val="1763058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28600"/>
            <a:ext cx="8686800" cy="329320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600" dirty="0" smtClean="0">
                <a:solidFill>
                  <a:srgbClr val="7030A0"/>
                </a:solidFill>
                <a:latin typeface="Times New Roman" pitchFamily="18" charset="0"/>
                <a:cs typeface="Times New Roman" pitchFamily="18" charset="0"/>
              </a:rPr>
              <a:t>	</a:t>
            </a:r>
            <a:r>
              <a:rPr lang="vi-VN" sz="2600" i="1" dirty="0">
                <a:solidFill>
                  <a:srgbClr val="FF0000"/>
                </a:solidFill>
                <a:latin typeface="Times New Roman" pitchFamily="18" charset="0"/>
                <a:cs typeface="Times New Roman" pitchFamily="18" charset="0"/>
              </a:rPr>
              <a:t>Nội dung phổ biến, giáo dục pháp luật cần bám sát thực tiễn </a:t>
            </a:r>
            <a:r>
              <a:rPr lang="vi-VN" sz="2600" dirty="0">
                <a:solidFill>
                  <a:srgbClr val="7030A0"/>
                </a:solidFill>
                <a:latin typeface="Times New Roman" pitchFamily="18" charset="0"/>
                <a:cs typeface="Times New Roman" pitchFamily="18" charset="0"/>
              </a:rPr>
              <a:t>cuộc sống và đáp ứng yêu cầu quản lý nhà nước, quản lý xã hội trong từng giai đoạn, địa bàn, đối tượng cụ thể</a:t>
            </a:r>
            <a:r>
              <a:rPr lang="vi-VN" sz="2600" dirty="0" smtClean="0">
                <a:solidFill>
                  <a:srgbClr val="7030A0"/>
                </a:solidFill>
                <a:latin typeface="Times New Roman" pitchFamily="18" charset="0"/>
                <a:cs typeface="Times New Roman" pitchFamily="18" charset="0"/>
              </a:rPr>
              <a:t>.</a:t>
            </a:r>
            <a:endParaRPr lang="en-US" sz="2600" dirty="0" smtClean="0">
              <a:solidFill>
                <a:srgbClr val="7030A0"/>
              </a:solidFill>
              <a:latin typeface="Times New Roman" pitchFamily="18" charset="0"/>
              <a:cs typeface="Times New Roman" pitchFamily="18" charset="0"/>
            </a:endParaRPr>
          </a:p>
          <a:p>
            <a:pPr algn="just" fontAlgn="base">
              <a:spcBef>
                <a:spcPct val="0"/>
              </a:spcBef>
              <a:spcAft>
                <a:spcPct val="0"/>
              </a:spcAft>
            </a:pPr>
            <a:endParaRPr lang="en-US" sz="2600" dirty="0" smtClean="0">
              <a:solidFill>
                <a:srgbClr val="7030A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Kịp thời thông tin đầy đủ ngay từ khi soạn thảo các vấn đề có tác động lớn đến xã hội, các vấn đề được xã hội quan tâm hoặc cần định hướng dư luận xã hội để tạo sự đồng thuận cao trong thực thi chính sách, pháp luật.</a:t>
            </a:r>
            <a:endParaRPr lang="en-US" sz="2600" dirty="0" smtClean="0">
              <a:solidFill>
                <a:srgbClr val="7030A0"/>
              </a:solidFill>
              <a:latin typeface="Times New Roman" pitchFamily="18" charset="0"/>
              <a:cs typeface="Times New Roman" pitchFamily="18" charset="0"/>
            </a:endParaRP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33800"/>
            <a:ext cx="57912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669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04800" y="762000"/>
            <a:ext cx="8686800" cy="529375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600" dirty="0" smtClean="0">
                <a:solidFill>
                  <a:srgbClr val="7030A0"/>
                </a:solidFill>
                <a:latin typeface="Times New Roman" pitchFamily="18" charset="0"/>
                <a:cs typeface="Times New Roman" pitchFamily="18" charset="0"/>
              </a:rPr>
              <a:t>	</a:t>
            </a:r>
            <a:r>
              <a:rPr lang="vi-VN" sz="2600" i="1" dirty="0">
                <a:solidFill>
                  <a:srgbClr val="FF0000"/>
                </a:solidFill>
                <a:latin typeface="Times New Roman" pitchFamily="18" charset="0"/>
                <a:cs typeface="Times New Roman" pitchFamily="18" charset="0"/>
              </a:rPr>
              <a:t>Đổi mới, đa dạng hóa các hình thức, cách thức phổ biến, giáo dục pháp luật, bảo đảm phù hợp với nhu cầu xã hội và từng nhóm đối tượng. </a:t>
            </a:r>
            <a:endParaRPr lang="en-US" sz="2600" i="1" dirty="0" smtClean="0">
              <a:solidFill>
                <a:srgbClr val="FF000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Đẩy </a:t>
            </a:r>
            <a:r>
              <a:rPr lang="vi-VN" sz="2600" dirty="0">
                <a:solidFill>
                  <a:srgbClr val="7030A0"/>
                </a:solidFill>
                <a:latin typeface="Times New Roman" pitchFamily="18" charset="0"/>
                <a:cs typeface="Times New Roman" pitchFamily="18" charset="0"/>
              </a:rPr>
              <a:t>mạnh việc ứng dụng công nghệ thông tin, kỹ thuật số, mạng xã hội trong công tác phổ biến, giáo dục pháp luật; phát huy sức mạnh của các phương tiện thông tin đại chúng; ưu tiên khung giờ thu hút đông đảo khán, thính giả đối với các chuyên trang, chuyên mục về pháp luật; nâng cao chất lượng các hoạt động đối thoại, giải đáp, tư vấn pháp luật. Xây dựng và nhân rộng các mô hình hay, các làm hiệu quả gắn với từng chủ đề nội dung, đối tượng. </a:t>
            </a:r>
            <a:endParaRPr lang="en-US" sz="2600" dirty="0" smtClean="0">
              <a:solidFill>
                <a:srgbClr val="7030A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Đổi </a:t>
            </a:r>
            <a:r>
              <a:rPr lang="vi-VN" sz="2600" dirty="0">
                <a:solidFill>
                  <a:srgbClr val="7030A0"/>
                </a:solidFill>
                <a:latin typeface="Times New Roman" pitchFamily="18" charset="0"/>
                <a:cs typeface="Times New Roman" pitchFamily="18" charset="0"/>
              </a:rPr>
              <a:t>mới toàn diện công tác phổ biến, giáo dục pháp luật trong nhà trường.</a:t>
            </a:r>
            <a:endParaRPr lang="en-US" sz="2600"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5091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0"/>
            <a:ext cx="8534400" cy="696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solidFill>
                  <a:schemeClr val="tx1"/>
                </a:solidFill>
                <a:latin typeface="Times New Roman" pitchFamily="18" charset="0"/>
                <a:cs typeface="Times New Roman" pitchFamily="18" charset="0"/>
              </a:rPr>
              <a:t>CHỈ</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THỊ</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UBND</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PHỐ</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CẦN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THƠ</a:t>
            </a:r>
            <a:endParaRPr lang="en-US" sz="2800" dirty="0">
              <a:solidFill>
                <a:schemeClr val="tx1"/>
              </a:solidFill>
              <a:latin typeface="Times New Roman" pitchFamily="18" charset="0"/>
              <a:cs typeface="Times New Roman" pitchFamily="18" charset="0"/>
            </a:endParaRPr>
          </a:p>
        </p:txBody>
      </p:sp>
      <p:sp>
        <p:nvSpPr>
          <p:cNvPr id="1025" name="Rectangle 1"/>
          <p:cNvSpPr>
            <a:spLocks noChangeArrowheads="1"/>
          </p:cNvSpPr>
          <p:nvPr/>
        </p:nvSpPr>
        <p:spPr bwMode="auto">
          <a:xfrm>
            <a:off x="304800" y="2312314"/>
            <a:ext cx="8458200" cy="267765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2800" dirty="0" err="1" smtClean="0">
                <a:solidFill>
                  <a:srgbClr val="FF0000"/>
                </a:solidFill>
                <a:latin typeface="Times New Roman" pitchFamily="18" charset="0"/>
                <a:cs typeface="Times New Roman" pitchFamily="18" charset="0"/>
              </a:rPr>
              <a:t>Chỉ</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10/2020/CT-</a:t>
            </a:r>
            <a:r>
              <a:rPr lang="en-US" sz="2800" dirty="0" err="1" smtClean="0">
                <a:solidFill>
                  <a:srgbClr val="FF0000"/>
                </a:solidFill>
                <a:latin typeface="Times New Roman" pitchFamily="18" charset="0"/>
                <a:cs typeface="Times New Roman" pitchFamily="18" charset="0"/>
              </a:rPr>
              <a:t>UBND</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ngày</a:t>
            </a:r>
            <a:r>
              <a:rPr lang="en-US" sz="2800" dirty="0" smtClean="0">
                <a:solidFill>
                  <a:srgbClr val="FF0000"/>
                </a:solidFill>
                <a:latin typeface="Times New Roman" pitchFamily="18" charset="0"/>
                <a:cs typeface="Times New Roman" pitchFamily="18" charset="0"/>
              </a:rPr>
              <a:t> 13 </a:t>
            </a:r>
            <a:r>
              <a:rPr lang="en-US" sz="2800" dirty="0" err="1" smtClean="0">
                <a:solidFill>
                  <a:srgbClr val="FF0000"/>
                </a:solidFill>
                <a:latin typeface="Times New Roman" pitchFamily="18" charset="0"/>
                <a:cs typeface="Times New Roman" pitchFamily="18" charset="0"/>
              </a:rPr>
              <a:t>tháng</a:t>
            </a:r>
            <a:r>
              <a:rPr lang="en-US" sz="2800" dirty="0" smtClean="0">
                <a:solidFill>
                  <a:srgbClr val="FF0000"/>
                </a:solidFill>
                <a:latin typeface="Times New Roman" pitchFamily="18" charset="0"/>
                <a:cs typeface="Times New Roman" pitchFamily="18" charset="0"/>
              </a:rPr>
              <a:t> 10 </a:t>
            </a:r>
            <a:r>
              <a:rPr lang="en-US" sz="2800" dirty="0" err="1" smtClean="0">
                <a:solidFill>
                  <a:srgbClr val="FF0000"/>
                </a:solidFill>
                <a:latin typeface="Times New Roman" pitchFamily="18" charset="0"/>
                <a:cs typeface="Times New Roman" pitchFamily="18" charset="0"/>
              </a:rPr>
              <a:t>năm</a:t>
            </a:r>
            <a:r>
              <a:rPr lang="en-US" sz="2800" dirty="0" smtClean="0">
                <a:solidFill>
                  <a:srgbClr val="FF0000"/>
                </a:solidFill>
                <a:latin typeface="Times New Roman" pitchFamily="18" charset="0"/>
                <a:cs typeface="Times New Roman" pitchFamily="18" charset="0"/>
              </a:rPr>
              <a:t> 2020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UBND</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việc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phổ</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dục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pháp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luật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địa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bàn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Thơ</a:t>
            </a:r>
            <a:endParaRPr lang="en-US" sz="2800" dirty="0" smtClean="0">
              <a:solidFill>
                <a:srgbClr val="FF0000"/>
              </a:solidFill>
              <a:latin typeface="Times New Roman" pitchFamily="18" charset="0"/>
              <a:cs typeface="Times New Roman" pitchFamily="18" charset="0"/>
            </a:endParaRPr>
          </a:p>
          <a:p>
            <a:pPr indent="457200" algn="just" fontAlgn="base">
              <a:spcBef>
                <a:spcPct val="0"/>
              </a:spcBef>
              <a:spcAft>
                <a:spcPct val="0"/>
              </a:spcAft>
            </a:pPr>
            <a:endParaRPr lang="en-US" sz="2800" dirty="0">
              <a:solidFill>
                <a:srgbClr val="FF0000"/>
              </a:solidFill>
              <a:latin typeface="Times New Roman" pitchFamily="18" charset="0"/>
              <a:cs typeface="Times New Roman" pitchFamily="18" charset="0"/>
            </a:endParaRPr>
          </a:p>
          <a:p>
            <a:pPr indent="457200" algn="just" fontAlgn="base">
              <a:spcBef>
                <a:spcPct val="0"/>
              </a:spcBef>
              <a:spcAft>
                <a:spcPct val="0"/>
              </a:spcAft>
            </a:pP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246085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04800" y="1208279"/>
            <a:ext cx="8686800" cy="440120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600" dirty="0" smtClean="0">
                <a:solidFill>
                  <a:srgbClr val="7030A0"/>
                </a:solidFill>
                <a:latin typeface="Times New Roman" pitchFamily="18" charset="0"/>
                <a:cs typeface="Times New Roman"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qua,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PBGDPL</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p>
          <a:p>
            <a:pPr algn="just" fontAlgn="base">
              <a:spcBef>
                <a:spcPct val="0"/>
              </a:spcBef>
              <a:spcAft>
                <a:spcPct val="0"/>
              </a:spcAft>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còn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a:t>
            </a:r>
          </a:p>
          <a:p>
            <a:pPr algn="just" fontAlgn="base">
              <a:spcBef>
                <a:spcPct val="0"/>
              </a:spcBef>
              <a:spcAft>
                <a:spcPct val="0"/>
              </a:spcAft>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ủy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PBGDPL</a:t>
            </a:r>
            <a:endParaRPr lang="en-US" sz="2800" dirty="0" smtClean="0">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nguồn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endParaRPr lang="en-US" sz="2800" dirty="0" smtClean="0">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còn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endParaRPr lang="en-US" sz="2800" dirty="0" smtClean="0">
              <a:latin typeface="Times New Roman" panose="02020603050405020304" pitchFamily="18" charset="0"/>
              <a:cs typeface="Times New Roman" panose="02020603050405020304" pitchFamily="18" charset="0"/>
            </a:endParaRPr>
          </a:p>
          <a:p>
            <a:pPr algn="just" fontAlgn="base">
              <a:spcBef>
                <a:spcPct val="0"/>
              </a:spcBef>
              <a:spcAft>
                <a:spcPct val="0"/>
              </a:spcAft>
            </a:pP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89560" y="504188"/>
            <a:ext cx="8534400" cy="696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solidFill>
                  <a:schemeClr val="tx1"/>
                </a:solidFill>
                <a:latin typeface="Times New Roman" pitchFamily="18" charset="0"/>
                <a:cs typeface="Times New Roman" pitchFamily="18" charset="0"/>
              </a:rPr>
              <a:t>CHỈ</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THỊ</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UBND</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PHỐ</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CẦN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THƠ</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19025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876300"/>
            <a:ext cx="8534400" cy="5486400"/>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just" defTabSz="512763"/>
            <a:r>
              <a:rPr lang="en-US" sz="3200" dirty="0">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PBGDPL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giữa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p>
          <a:p>
            <a:pPr algn="just" defTabSz="512763"/>
            <a:r>
              <a:rPr lang="en-US" sz="2800" b="1"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Nâng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cao</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thức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PL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hội</a:t>
            </a:r>
            <a:r>
              <a:rPr lang="en-US" sz="2800" dirty="0" smtClean="0">
                <a:solidFill>
                  <a:schemeClr val="tx1"/>
                </a:solidFill>
                <a:latin typeface="Times New Roman" pitchFamily="18" charset="0"/>
                <a:cs typeface="Times New Roman" pitchFamily="18" charset="0"/>
              </a:rPr>
              <a:t>.</a:t>
            </a:r>
          </a:p>
          <a:p>
            <a:pPr algn="just" defTabSz="512763"/>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vi-VN" sz="2800" dirty="0">
                <a:solidFill>
                  <a:schemeClr val="tx1"/>
                </a:solidFill>
                <a:latin typeface="Times New Roman" pitchFamily="18" charset="0"/>
                <a:cs typeface="Times New Roman" pitchFamily="18" charset="0"/>
              </a:rPr>
              <a:t> Tạo lập niềm tin vào pháp luật cho mỗi người và cả cộng </a:t>
            </a:r>
            <a:r>
              <a:rPr lang="vi-VN" sz="2800" dirty="0" smtClean="0">
                <a:solidFill>
                  <a:schemeClr val="tx1"/>
                </a:solidFill>
                <a:latin typeface="Times New Roman" pitchFamily="18" charset="0"/>
                <a:cs typeface="Times New Roman" pitchFamily="18" charset="0"/>
              </a:rPr>
              <a:t>đồng</a:t>
            </a:r>
            <a:r>
              <a:rPr lang="en-US" sz="2800" dirty="0" smtClean="0">
                <a:solidFill>
                  <a:schemeClr val="tx1"/>
                </a:solidFill>
                <a:latin typeface="Times New Roman" pitchFamily="18" charset="0"/>
                <a:cs typeface="Times New Roman" pitchFamily="18" charset="0"/>
              </a:rPr>
              <a:t>.</a:t>
            </a:r>
          </a:p>
          <a:p>
            <a:pPr algn="just" defTabSz="512763"/>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hóa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PL, </a:t>
            </a:r>
            <a:r>
              <a:rPr lang="en-US" sz="2800" dirty="0" err="1" smtClean="0">
                <a:solidFill>
                  <a:schemeClr val="tx1"/>
                </a:solidFill>
                <a:latin typeface="Times New Roman" pitchFamily="18" charset="0"/>
                <a:cs typeface="Times New Roman" pitchFamily="18" charset="0"/>
              </a:rPr>
              <a:t>đưa</a:t>
            </a:r>
            <a:r>
              <a:rPr lang="en-US" sz="2800" dirty="0" smtClean="0">
                <a:solidFill>
                  <a:schemeClr val="tx1"/>
                </a:solidFill>
                <a:latin typeface="Times New Roman" pitchFamily="18" charset="0"/>
                <a:cs typeface="Times New Roman" pitchFamily="18" charset="0"/>
              </a:rPr>
              <a:t> PL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góp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XH </a:t>
            </a:r>
            <a:r>
              <a:rPr lang="en-US" sz="2800" dirty="0" err="1" smtClean="0">
                <a:solidFill>
                  <a:schemeClr val="tx1"/>
                </a:solidFill>
                <a:latin typeface="Times New Roman" pitchFamily="18" charset="0"/>
                <a:cs typeface="Times New Roman" pitchFamily="18" charset="0"/>
              </a:rPr>
              <a:t>trật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ổn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a:t>
            </a:r>
          </a:p>
          <a:p>
            <a:pPr algn="just" defTabSz="512763"/>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N</a:t>
            </a:r>
            <a:r>
              <a:rPr lang="vi-VN" sz="2800" dirty="0" smtClean="0">
                <a:solidFill>
                  <a:schemeClr val="tx1"/>
                </a:solidFill>
                <a:latin typeface="Times New Roman" pitchFamily="18" charset="0"/>
                <a:cs typeface="Times New Roman" pitchFamily="18" charset="0"/>
              </a:rPr>
              <a:t>âng </a:t>
            </a:r>
            <a:r>
              <a:rPr lang="vi-VN" sz="2800" dirty="0">
                <a:solidFill>
                  <a:schemeClr val="tx1"/>
                </a:solidFill>
                <a:latin typeface="Times New Roman" pitchFamily="18" charset="0"/>
                <a:cs typeface="Times New Roman" pitchFamily="18" charset="0"/>
              </a:rPr>
              <a:t>cao hiệu lực và hiệu quả quản lý Nhà nước, quản lý xã hội</a:t>
            </a:r>
            <a:r>
              <a:rPr lang="vi-VN" sz="2800" dirty="0" smtClean="0">
                <a:solidFill>
                  <a:schemeClr val="tx1"/>
                </a:solidFill>
                <a:latin typeface="Times New Roman" pitchFamily="18" charset="0"/>
                <a:cs typeface="Times New Roman" pitchFamily="18" charset="0"/>
              </a:rPr>
              <a:t>.</a:t>
            </a:r>
            <a:endParaRPr lang="en-US" sz="2800" dirty="0" smtClean="0">
              <a:solidFill>
                <a:schemeClr val="tx1"/>
              </a:solidFill>
              <a:latin typeface="Times New Roman" pitchFamily="18" charset="0"/>
              <a:cs typeface="Times New Roman" pitchFamily="18" charset="0"/>
            </a:endParaRPr>
          </a:p>
        </p:txBody>
      </p:sp>
      <p:sp>
        <p:nvSpPr>
          <p:cNvPr id="5" name="Rectangle 4"/>
          <p:cNvSpPr/>
          <p:nvPr/>
        </p:nvSpPr>
        <p:spPr>
          <a:xfrm>
            <a:off x="1447799" y="190500"/>
            <a:ext cx="6440905"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b="1" dirty="0">
                <a:latin typeface="Times New Roman" pitchFamily="18" charset="0"/>
                <a:cs typeface="Times New Roman" pitchFamily="18" charset="0"/>
              </a:rPr>
              <a:t>2</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PBGDPL</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278940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4892" y="1447800"/>
            <a:ext cx="8534400" cy="4953000"/>
          </a:xfrm>
          <a:prstGeom prst="roundRect">
            <a:avLst/>
          </a:prstGeom>
          <a:effectLst>
            <a:glow rad="228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defTabSz="401638"/>
            <a:r>
              <a:rPr lang="en-US" sz="3200" dirty="0" smtClean="0">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phẩm</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chất</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đạo</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đức</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tốt</a:t>
            </a:r>
            <a:r>
              <a:rPr lang="en-US" sz="2800" i="1" dirty="0" smtClean="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lập trường tư tưởng vững </a:t>
            </a:r>
            <a:r>
              <a:rPr lang="vi-VN" sz="2800" i="1" dirty="0" smtClean="0">
                <a:solidFill>
                  <a:srgbClr val="FF0000"/>
                </a:solidFill>
                <a:latin typeface="Times New Roman" pitchFamily="18" charset="0"/>
                <a:cs typeface="Times New Roman" pitchFamily="18" charset="0"/>
              </a:rPr>
              <a:t>vàng;</a:t>
            </a:r>
            <a:r>
              <a:rPr lang="en-US" sz="2800" i="1" dirty="0" smtClean="0">
                <a:solidFill>
                  <a:srgbClr val="FF0000"/>
                </a:solidFill>
                <a:latin typeface="Times New Roman" pitchFamily="18" charset="0"/>
                <a:cs typeface="Times New Roman" pitchFamily="18" charset="0"/>
              </a:rPr>
              <a:t> </a:t>
            </a:r>
          </a:p>
          <a:p>
            <a:pPr algn="just" defTabSz="401638"/>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uy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a:t>
            </a:r>
          </a:p>
          <a:p>
            <a:pPr algn="just" defTabSz="401638"/>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nhiệm</a:t>
            </a:r>
            <a:r>
              <a:rPr lang="en-US" sz="2800" dirty="0" smtClean="0">
                <a:solidFill>
                  <a:schemeClr val="tx1"/>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c</a:t>
            </a:r>
            <a:r>
              <a:rPr lang="vi-VN" sz="2800" b="1" i="1" dirty="0" smtClean="0">
                <a:solidFill>
                  <a:srgbClr val="FF0000"/>
                </a:solidFill>
                <a:latin typeface="Times New Roman" pitchFamily="18" charset="0"/>
                <a:cs typeface="Times New Roman" pitchFamily="18" charset="0"/>
              </a:rPr>
              <a:t>ó </a:t>
            </a:r>
            <a:r>
              <a:rPr lang="vi-VN" sz="2800" b="1" i="1" dirty="0">
                <a:solidFill>
                  <a:srgbClr val="FF0000"/>
                </a:solidFill>
                <a:latin typeface="Times New Roman" pitchFamily="18" charset="0"/>
                <a:cs typeface="Times New Roman" pitchFamily="18" charset="0"/>
              </a:rPr>
              <a:t>khả năng truyền </a:t>
            </a:r>
            <a:r>
              <a:rPr lang="vi-VN" sz="2800" b="1" i="1" dirty="0" smtClean="0">
                <a:solidFill>
                  <a:srgbClr val="FF0000"/>
                </a:solidFill>
                <a:latin typeface="Times New Roman" pitchFamily="18" charset="0"/>
                <a:cs typeface="Times New Roman" pitchFamily="18" charset="0"/>
              </a:rPr>
              <a:t>đạt</a:t>
            </a:r>
            <a:r>
              <a:rPr lang="en-US" sz="2800" dirty="0" smtClean="0">
                <a:solidFill>
                  <a:schemeClr val="tx1"/>
                </a:solidFill>
                <a:latin typeface="Times New Roman" pitchFamily="18" charset="0"/>
                <a:cs typeface="Times New Roman" pitchFamily="18" charset="0"/>
              </a:rPr>
              <a:t>;</a:t>
            </a:r>
          </a:p>
          <a:p>
            <a:pPr algn="just" defTabSz="401638"/>
            <a:r>
              <a:rPr lang="en-US" sz="2800" dirty="0" smtClean="0">
                <a:solidFill>
                  <a:schemeClr val="tx1"/>
                </a:solidFill>
                <a:latin typeface="Times New Roman" pitchFamily="18" charset="0"/>
                <a:cs typeface="Times New Roman" pitchFamily="18" charset="0"/>
              </a:rPr>
              <a:t>	- </a:t>
            </a:r>
            <a:r>
              <a:rPr lang="vi-VN" sz="2800" dirty="0" smtClean="0">
                <a:solidFill>
                  <a:srgbClr val="FF0000"/>
                </a:solidFill>
                <a:latin typeface="Times New Roman" pitchFamily="18" charset="0"/>
                <a:cs typeface="Times New Roman" pitchFamily="18" charset="0"/>
              </a:rPr>
              <a:t>Có </a:t>
            </a:r>
            <a:r>
              <a:rPr lang="vi-VN" sz="2800" dirty="0">
                <a:solidFill>
                  <a:srgbClr val="FF0000"/>
                </a:solidFill>
                <a:latin typeface="Times New Roman" pitchFamily="18" charset="0"/>
                <a:cs typeface="Times New Roman" pitchFamily="18" charset="0"/>
              </a:rPr>
              <a:t>bằng tốt nghiệp đại học luật và thời gian công tác trong lĩnh vực pháp luật ít nhất là 02 năm</a:t>
            </a:r>
            <a:r>
              <a:rPr lang="vi-VN" sz="2800" dirty="0">
                <a:solidFill>
                  <a:schemeClr val="tx1"/>
                </a:solidFill>
                <a:latin typeface="Times New Roman" pitchFamily="18" charset="0"/>
                <a:cs typeface="Times New Roman" pitchFamily="18" charset="0"/>
              </a:rPr>
              <a:t>; </a:t>
            </a:r>
            <a:r>
              <a:rPr lang="vi-VN" sz="2800" i="1" dirty="0">
                <a:solidFill>
                  <a:schemeClr val="tx1"/>
                </a:solidFill>
                <a:latin typeface="Times New Roman" pitchFamily="18" charset="0"/>
                <a:cs typeface="Times New Roman" pitchFamily="18" charset="0"/>
              </a:rPr>
              <a:t>trường hợp không có bằng tốt nghiệp đại học luật, nhưng có bằng tốt nghiệp đại học khác thì phải có thời gian công tác liên quan đến pháp luật ít nhất là 03 năm</a:t>
            </a:r>
            <a:r>
              <a:rPr lang="vi-VN" sz="2800" i="1" dirty="0" smtClean="0">
                <a:solidFill>
                  <a:schemeClr val="tx1"/>
                </a:solidFill>
                <a:latin typeface="Times New Roman" pitchFamily="18" charset="0"/>
                <a:cs typeface="Times New Roman" pitchFamily="18" charset="0"/>
              </a:rPr>
              <a:t>.</a:t>
            </a:r>
            <a:endParaRPr lang="en-US" sz="3200" i="1" dirty="0">
              <a:solidFill>
                <a:schemeClr val="tx1"/>
              </a:solidFill>
              <a:latin typeface="Times New Roman" pitchFamily="18" charset="0"/>
              <a:cs typeface="Times New Roman" pitchFamily="18" charset="0"/>
            </a:endParaRPr>
          </a:p>
          <a:p>
            <a:pPr algn="r" defTabSz="401638"/>
            <a:r>
              <a:rPr lang="en-US" sz="2400" dirty="0" smtClean="0">
                <a:solidFill>
                  <a:schemeClr val="tx1"/>
                </a:solidFill>
                <a:latin typeface="Times New Roman" pitchFamily="18" charset="0"/>
                <a:cs typeface="Times New Roman" pitchFamily="18" charset="0"/>
              </a:rPr>
              <a:t>   </a:t>
            </a:r>
            <a:r>
              <a:rPr lang="en-US" b="1" i="1" dirty="0">
                <a:latin typeface="Times New Roman" charset="0"/>
                <a:ea typeface="Times New Roman" charset="0"/>
                <a:cs typeface="Times New Roman" charset="0"/>
              </a:rPr>
              <a:t>Khoản 2 Điều 35 Luật Phổ biến, giáo dục pháp </a:t>
            </a:r>
            <a:r>
              <a:rPr lang="en-US" b="1" i="1" dirty="0" err="1">
                <a:latin typeface="Times New Roman" charset="0"/>
                <a:ea typeface="Times New Roman" charset="0"/>
                <a:cs typeface="Times New Roman" charset="0"/>
              </a:rPr>
              <a:t>luật</a:t>
            </a:r>
            <a:r>
              <a:rPr lang="en-US" b="1" i="1" dirty="0">
                <a:latin typeface="Times New Roman" charset="0"/>
                <a:ea typeface="Times New Roman" charset="0"/>
                <a:cs typeface="Times New Roman" charset="0"/>
              </a:rPr>
              <a:t> </a:t>
            </a:r>
            <a:r>
              <a:rPr lang="en-US" b="1" i="1" dirty="0" smtClean="0">
                <a:latin typeface="Times New Roman" charset="0"/>
                <a:ea typeface="Times New Roman" charset="0"/>
                <a:cs typeface="Times New Roman" charset="0"/>
              </a:rPr>
              <a:t>2012</a:t>
            </a:r>
            <a:endParaRPr lang="en-US" b="1" i="1" dirty="0">
              <a:solidFill>
                <a:schemeClr val="tx1"/>
              </a:solidFill>
              <a:latin typeface="Times New Roman" charset="0"/>
              <a:ea typeface="Times New Roman" charset="0"/>
              <a:cs typeface="Times New Roman" charset="0"/>
            </a:endParaRPr>
          </a:p>
        </p:txBody>
      </p:sp>
      <p:sp>
        <p:nvSpPr>
          <p:cNvPr id="5" name="Rectangle 4"/>
          <p:cNvSpPr/>
          <p:nvPr/>
        </p:nvSpPr>
        <p:spPr>
          <a:xfrm>
            <a:off x="422966" y="762000"/>
            <a:ext cx="8313234"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b="1" dirty="0" smtClean="0">
                <a:latin typeface="Times New Roman" pitchFamily="18" charset="0"/>
                <a:cs typeface="Times New Roman" pitchFamily="18" charset="0"/>
              </a:rPr>
              <a:t>II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Yêu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ngũ</a:t>
            </a:r>
            <a:r>
              <a:rPr lang="en-US" sz="3200" b="1" dirty="0" smtClean="0">
                <a:latin typeface="Times New Roman" pitchFamily="18" charset="0"/>
                <a:cs typeface="Times New Roman" pitchFamily="18" charset="0"/>
              </a:rPr>
              <a:t> BCV, TTV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18702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III. Các kỹ năng đặc thù của BCV, TTV</a:t>
            </a:r>
            <a:endParaRPr lang="en-US" b="1"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dirty="0" smtClean="0">
                <a:solidFill>
                  <a:srgbClr val="FF0000"/>
                </a:solidFill>
              </a:rPr>
              <a:t>3.1. Tuyên truyền trực tiếp, tuyên truyền miệng trong tuyên truyền PBGDPL</a:t>
            </a:r>
          </a:p>
          <a:p>
            <a:pPr marL="0" indent="0" algn="just">
              <a:buNone/>
            </a:pPr>
            <a:r>
              <a:rPr lang="en-US" b="1" dirty="0" smtClean="0"/>
              <a:t>3.1.1. Kỹ năng gây thiện cảm cho người nghe</a:t>
            </a:r>
          </a:p>
          <a:p>
            <a:pPr marL="0" indent="0" algn="just">
              <a:buNone/>
            </a:pPr>
            <a:r>
              <a:rPr lang="en-US" b="1" dirty="0" smtClean="0"/>
              <a:t>3.1.2. Kỹ năng tạo sự hấp dẫn, gây ấn tượng khi nói</a:t>
            </a:r>
          </a:p>
          <a:p>
            <a:pPr marL="0" indent="0" algn="just">
              <a:buNone/>
            </a:pPr>
            <a:r>
              <a:rPr lang="en-US" b="1" dirty="0" smtClean="0"/>
              <a:t>3.1.3. Kỹ năng sư phạm trong PBGDPL trực tiếp</a:t>
            </a:r>
          </a:p>
          <a:p>
            <a:pPr marL="0" indent="0" algn="just">
              <a:buNone/>
            </a:pPr>
            <a:r>
              <a:rPr lang="en-US" b="1" dirty="0" smtClean="0"/>
              <a:t>3.1.4. Kỹ năng thuyết trình</a:t>
            </a:r>
          </a:p>
          <a:p>
            <a:pPr marL="0" indent="0" algn="just">
              <a:buNone/>
            </a:pPr>
            <a:r>
              <a:rPr lang="en-US" b="1" dirty="0" smtClean="0"/>
              <a:t>3.1.5. Kỹ năng xử lý tình huống trong buổi PBGDPL</a:t>
            </a:r>
          </a:p>
          <a:p>
            <a:pPr marL="0" indent="0" algn="just">
              <a:buNone/>
            </a:pPr>
            <a:r>
              <a:rPr lang="en-US" b="1" dirty="0" smtClean="0"/>
              <a:t>3.1.6. Kỹ  năng điều hành thảo luận</a:t>
            </a:r>
            <a:endParaRPr lang="en-US" b="1" dirty="0"/>
          </a:p>
        </p:txBody>
      </p:sp>
    </p:spTree>
    <p:extLst>
      <p:ext uri="{BB962C8B-B14F-4D97-AF65-F5344CB8AC3E}">
        <p14:creationId xmlns:p14="http://schemas.microsoft.com/office/powerpoint/2010/main" val="372232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5358" y="1710488"/>
            <a:ext cx="4296642" cy="4385511"/>
          </a:xfrm>
          <a:prstGeom prst="round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marL="457200" indent="-457200" algn="just">
              <a:buFontTx/>
              <a:buChar char="-"/>
            </a:pPr>
            <a:r>
              <a:rPr lang="en-US" sz="3200" b="1" dirty="0" err="1" smtClean="0">
                <a:solidFill>
                  <a:srgbClr val="7030A0"/>
                </a:solidFill>
                <a:latin typeface="Times New Roman" pitchFamily="18" charset="0"/>
                <a:cs typeface="Times New Roman" pitchFamily="18" charset="0"/>
              </a:rPr>
              <a:t>Cách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chào</a:t>
            </a:r>
            <a:endParaRPr lang="en-US" sz="3200" b="1" dirty="0" smtClean="0">
              <a:solidFill>
                <a:srgbClr val="7030A0"/>
              </a:solidFill>
              <a:latin typeface="Times New Roman" pitchFamily="18" charset="0"/>
              <a:cs typeface="Times New Roman" pitchFamily="18" charset="0"/>
            </a:endParaRPr>
          </a:p>
          <a:p>
            <a:pPr marL="457200" indent="-457200" algn="just">
              <a:buFontTx/>
              <a:buChar char="-"/>
            </a:pPr>
            <a:r>
              <a:rPr lang="en-US" sz="3200" b="1" dirty="0" err="1">
                <a:solidFill>
                  <a:srgbClr val="7030A0"/>
                </a:solidFill>
                <a:latin typeface="Times New Roman" pitchFamily="18" charset="0"/>
                <a:cs typeface="Times New Roman" pitchFamily="18" charset="0"/>
              </a:rPr>
              <a:t>Cách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xuất</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hiện</a:t>
            </a:r>
            <a:endParaRPr lang="en-US" sz="3200" b="1" dirty="0">
              <a:solidFill>
                <a:srgbClr val="7030A0"/>
              </a:solidFill>
              <a:latin typeface="Times New Roman" pitchFamily="18" charset="0"/>
              <a:cs typeface="Times New Roman" pitchFamily="18" charset="0"/>
            </a:endParaRPr>
          </a:p>
          <a:p>
            <a:pPr marL="457200" indent="-457200" algn="just">
              <a:buFontTx/>
              <a:buChar char="-"/>
            </a:pPr>
            <a:r>
              <a:rPr lang="en-US" sz="3200" b="1" dirty="0" err="1" smtClean="0">
                <a:solidFill>
                  <a:srgbClr val="7030A0"/>
                </a:solidFill>
                <a:latin typeface="Times New Roman" pitchFamily="18" charset="0"/>
                <a:cs typeface="Times New Roman" pitchFamily="18" charset="0"/>
              </a:rPr>
              <a:t>Trang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phục</a:t>
            </a:r>
            <a:endParaRPr lang="en-US" sz="3200" b="1" dirty="0" smtClean="0">
              <a:solidFill>
                <a:srgbClr val="7030A0"/>
              </a:solidFill>
              <a:latin typeface="Times New Roman" pitchFamily="18" charset="0"/>
              <a:cs typeface="Times New Roman" pitchFamily="18" charset="0"/>
            </a:endParaRPr>
          </a:p>
          <a:p>
            <a:pPr marL="457200" indent="-457200" algn="just">
              <a:buFontTx/>
              <a:buChar char="-"/>
            </a:pPr>
            <a:r>
              <a:rPr lang="en-US" sz="3200" b="1" dirty="0" err="1" smtClean="0">
                <a:solidFill>
                  <a:srgbClr val="7030A0"/>
                </a:solidFill>
                <a:latin typeface="Times New Roman" pitchFamily="18" charset="0"/>
                <a:cs typeface="Times New Roman" pitchFamily="18" charset="0"/>
              </a:rPr>
              <a:t>Cách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cầm</a:t>
            </a:r>
            <a:r>
              <a:rPr lang="en-US" sz="3200" b="1" dirty="0" smtClean="0">
                <a:solidFill>
                  <a:srgbClr val="7030A0"/>
                </a:solidFill>
                <a:latin typeface="Times New Roman" pitchFamily="18" charset="0"/>
                <a:cs typeface="Times New Roman" pitchFamily="18" charset="0"/>
              </a:rPr>
              <a:t> Mic</a:t>
            </a:r>
          </a:p>
          <a:p>
            <a:pPr marL="457200" indent="-457200" algn="just">
              <a:buFontTx/>
              <a:buChar char="-"/>
            </a:pPr>
            <a:r>
              <a:rPr lang="en-US" sz="3200" b="1" dirty="0" err="1" smtClean="0">
                <a:solidFill>
                  <a:srgbClr val="7030A0"/>
                </a:solidFill>
                <a:latin typeface="Times New Roman" pitchFamily="18" charset="0"/>
                <a:cs typeface="Times New Roman" pitchFamily="18" charset="0"/>
              </a:rPr>
              <a:t>Thái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độ</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tôn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trọng</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người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nghe</a:t>
            </a:r>
            <a:endParaRPr lang="en-US" sz="3200" b="1" dirty="0" smtClean="0">
              <a:solidFill>
                <a:srgbClr val="7030A0"/>
              </a:solidFill>
              <a:latin typeface="Times New Roman" pitchFamily="18" charset="0"/>
              <a:cs typeface="Times New Roman" pitchFamily="18" charset="0"/>
            </a:endParaRPr>
          </a:p>
          <a:p>
            <a:pPr marL="457200" indent="-457200" algn="just">
              <a:buFontTx/>
              <a:buChar char="-"/>
            </a:pPr>
            <a:r>
              <a:rPr lang="en-US" sz="3200" b="1" dirty="0" err="1" smtClean="0">
                <a:solidFill>
                  <a:srgbClr val="7030A0"/>
                </a:solidFill>
                <a:latin typeface="Times New Roman" pitchFamily="18" charset="0"/>
                <a:cs typeface="Times New Roman" pitchFamily="18" charset="0"/>
              </a:rPr>
              <a:t>Chú</a:t>
            </a:r>
            <a:r>
              <a:rPr lang="en-US" sz="3200" b="1" dirty="0" smtClean="0">
                <a:solidFill>
                  <a:srgbClr val="7030A0"/>
                </a:solidFill>
                <a:latin typeface="Times New Roman" pitchFamily="18" charset="0"/>
                <a:cs typeface="Times New Roman" pitchFamily="18" charset="0"/>
              </a:rPr>
              <a:t> ý </a:t>
            </a:r>
            <a:r>
              <a:rPr lang="en-US" sz="3200" b="1" dirty="0" err="1" smtClean="0">
                <a:solidFill>
                  <a:srgbClr val="7030A0"/>
                </a:solidFill>
                <a:latin typeface="Times New Roman" pitchFamily="18" charset="0"/>
                <a:cs typeface="Times New Roman" pitchFamily="18" charset="0"/>
              </a:rPr>
              <a:t>hình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ảnh</a:t>
            </a:r>
            <a:endParaRPr lang="en-US" sz="3200" b="1" dirty="0" smtClean="0">
              <a:solidFill>
                <a:srgbClr val="7030A0"/>
              </a:solidFill>
              <a:latin typeface="Times New Roman" pitchFamily="18" charset="0"/>
              <a:cs typeface="Times New Roman" pitchFamily="18" charset="0"/>
            </a:endParaRPr>
          </a:p>
        </p:txBody>
      </p:sp>
      <p:sp>
        <p:nvSpPr>
          <p:cNvPr id="4" name="Rectangle 3"/>
          <p:cNvSpPr/>
          <p:nvPr/>
        </p:nvSpPr>
        <p:spPr>
          <a:xfrm>
            <a:off x="1157930" y="381000"/>
            <a:ext cx="6828140" cy="8382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fontAlgn="auto">
              <a:spcBef>
                <a:spcPts val="0"/>
              </a:spcBef>
              <a:spcAft>
                <a:spcPts val="0"/>
              </a:spcAft>
              <a:defRPr/>
            </a:pPr>
            <a:r>
              <a:rPr lang="en-US" sz="2400" b="1" dirty="0" smtClean="0">
                <a:solidFill>
                  <a:srgbClr val="FF0000"/>
                </a:solidFill>
                <a:latin typeface="Times New Roman" pitchFamily="18" charset="0"/>
                <a:cs typeface="Times New Roman" pitchFamily="18" charset="0"/>
              </a:rPr>
              <a:t>3.1.1. </a:t>
            </a:r>
            <a:r>
              <a:rPr lang="en-US" sz="2400" b="1" dirty="0" err="1" smtClean="0">
                <a:solidFill>
                  <a:srgbClr val="FF0000"/>
                </a:solidFill>
                <a:latin typeface="Times New Roman" pitchFamily="18" charset="0"/>
                <a:cs typeface="Times New Roman" pitchFamily="18" charset="0"/>
              </a:rPr>
              <a:t>Kỹ</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năng</a:t>
            </a:r>
            <a:r>
              <a:rPr lang="en-US" sz="2400" b="1" dirty="0">
                <a:solidFill>
                  <a:srgbClr val="FF0000"/>
                </a:solidFill>
                <a:latin typeface="Times New Roman" pitchFamily="18" charset="0"/>
                <a:cs typeface="Times New Roman" pitchFamily="18" charset="0"/>
              </a:rPr>
              <a:t> g</a:t>
            </a:r>
            <a:r>
              <a:rPr lang="vi-VN" sz="2400" b="1" dirty="0" smtClean="0">
                <a:solidFill>
                  <a:srgbClr val="FF0000"/>
                </a:solidFill>
                <a:latin typeface="Times New Roman" pitchFamily="18" charset="0"/>
                <a:cs typeface="Times New Roman" pitchFamily="18" charset="0"/>
              </a:rPr>
              <a:t>ây </a:t>
            </a:r>
            <a:r>
              <a:rPr lang="vi-VN" sz="2400" b="1" dirty="0">
                <a:solidFill>
                  <a:srgbClr val="FF0000"/>
                </a:solidFill>
                <a:latin typeface="Times New Roman" pitchFamily="18" charset="0"/>
                <a:cs typeface="Times New Roman" pitchFamily="18" charset="0"/>
              </a:rPr>
              <a:t>thiện cảm </a:t>
            </a:r>
            <a:r>
              <a:rPr lang="vi-VN" sz="2400" b="1" dirty="0" smtClean="0">
                <a:solidFill>
                  <a:srgbClr val="FF0000"/>
                </a:solidFill>
                <a:latin typeface="Times New Roman" pitchFamily="18" charset="0"/>
                <a:cs typeface="Times New Roman" pitchFamily="18" charset="0"/>
              </a:rPr>
              <a:t>cho </a:t>
            </a:r>
            <a:r>
              <a:rPr lang="vi-VN" sz="2400" b="1" dirty="0">
                <a:solidFill>
                  <a:srgbClr val="FF0000"/>
                </a:solidFill>
                <a:latin typeface="Times New Roman" pitchFamily="18" charset="0"/>
                <a:cs typeface="Times New Roman" pitchFamily="18" charset="0"/>
              </a:rPr>
              <a:t>người nghe</a:t>
            </a:r>
            <a:endParaRPr lang="en-US" sz="2400" b="1" i="1" dirty="0">
              <a:solidFill>
                <a:srgbClr val="FF0000"/>
              </a:solidFill>
              <a:latin typeface="Times New Roman" pitchFamily="18" charset="0"/>
              <a:cs typeface="Times New Roman" pitchFamily="18" charset="0"/>
            </a:endParaRPr>
          </a:p>
        </p:txBody>
      </p:sp>
      <p:pic>
        <p:nvPicPr>
          <p:cNvPr id="5" name="Picture 5" descr="Kết quả hình ảnh cho nói trước đám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788359" cy="418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042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u nhận thông tin&#10;20&#10;Thính giác&#10;12%&#10;Xúc giác&#10;6%&#10;Khứu giác&#10;4%&#10;Thị giác&#10;75%&#10;Vị giác&#10;3%&#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599"/>
            <a:ext cx="7543800" cy="56476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066800" y="2133600"/>
            <a:ext cx="3200400" cy="533400"/>
          </a:xfrm>
        </p:spPr>
        <p:style>
          <a:lnRef idx="0">
            <a:scrgbClr r="0" g="0" b="0"/>
          </a:lnRef>
          <a:fillRef idx="1001">
            <a:schemeClr val="lt1"/>
          </a:fillRef>
          <a:effectRef idx="0">
            <a:scrgbClr r="0" g="0" b="0"/>
          </a:effectRef>
          <a:fontRef idx="major"/>
        </p:style>
        <p:txBody>
          <a:bodyPr>
            <a:normAutofit fontScale="90000"/>
          </a:bodyPr>
          <a:lstStyle/>
          <a:p>
            <a:pPr algn="l"/>
            <a:r>
              <a:rPr lang="en-US" dirty="0"/>
              <a:t/>
            </a:r>
            <a:br>
              <a:rPr lang="en-US" dirty="0"/>
            </a:br>
            <a:endParaRPr lang="en-US" dirty="0"/>
          </a:p>
        </p:txBody>
      </p:sp>
      <p:sp>
        <p:nvSpPr>
          <p:cNvPr id="5" name="Title 1"/>
          <p:cNvSpPr txBox="1">
            <a:spLocks/>
          </p:cNvSpPr>
          <p:nvPr/>
        </p:nvSpPr>
        <p:spPr>
          <a:xfrm>
            <a:off x="1219200" y="2286000"/>
            <a:ext cx="3200400" cy="533400"/>
          </a:xfrm>
          <a:prstGeom prst="rect">
            <a:avLst/>
          </a:prstGeom>
        </p:spPr>
        <p:style>
          <a:lnRef idx="0">
            <a:scrgbClr r="0" g="0" b="0"/>
          </a:lnRef>
          <a:fillRef idx="1001">
            <a:schemeClr val="lt1"/>
          </a:fillRef>
          <a:effectRef idx="0">
            <a:scrgbClr r="0" g="0" b="0"/>
          </a:effectRef>
          <a:fontRef idx="major"/>
        </p:style>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r>
              <a:rPr lang="en-US" smtClean="0"/>
              <a:t/>
            </a:r>
            <a:br>
              <a:rPr lang="en-US" smtClean="0"/>
            </a:br>
            <a:endParaRPr lang="en-US" dirty="0"/>
          </a:p>
        </p:txBody>
      </p:sp>
      <p:sp>
        <p:nvSpPr>
          <p:cNvPr id="6" name="Title 1"/>
          <p:cNvSpPr txBox="1">
            <a:spLocks/>
          </p:cNvSpPr>
          <p:nvPr/>
        </p:nvSpPr>
        <p:spPr>
          <a:xfrm>
            <a:off x="918411" y="4953000"/>
            <a:ext cx="3200400" cy="533400"/>
          </a:xfrm>
          <a:prstGeom prst="rect">
            <a:avLst/>
          </a:prstGeom>
        </p:spPr>
        <p:style>
          <a:lnRef idx="0">
            <a:scrgbClr r="0" g="0" b="0"/>
          </a:lnRef>
          <a:fillRef idx="1001">
            <a:schemeClr val="lt1"/>
          </a:fillRef>
          <a:effectRef idx="0">
            <a:scrgbClr r="0" g="0" b="0"/>
          </a:effectRef>
          <a:fontRef idx="major"/>
        </p:style>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l"/>
            <a:r>
              <a:rPr lang="en-US" smtClean="0"/>
              <a:t/>
            </a:r>
            <a:br>
              <a:rPr lang="en-US" smtClean="0"/>
            </a:br>
            <a:endParaRPr lang="en-US" dirty="0"/>
          </a:p>
        </p:txBody>
      </p:sp>
      <p:sp>
        <p:nvSpPr>
          <p:cNvPr id="7" name="Rectangle 6"/>
          <p:cNvSpPr/>
          <p:nvPr/>
        </p:nvSpPr>
        <p:spPr>
          <a:xfrm>
            <a:off x="1403684" y="1219200"/>
            <a:ext cx="4953000" cy="509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a:latin typeface="Times New Roman" pitchFamily="18" charset="0"/>
                <a:cs typeface="Times New Roman" pitchFamily="18" charset="0"/>
              </a:rPr>
              <a:t>T</a:t>
            </a:r>
            <a:r>
              <a:rPr lang="en-US" sz="2800" b="1" dirty="0" err="1" smtClean="0">
                <a:latin typeface="Times New Roman" pitchFamily="18" charset="0"/>
                <a:cs typeface="Times New Roman" pitchFamily="18" charset="0"/>
              </a:rPr>
              <a:t>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điệp</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86354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uyền Tải Thông Điệp&#10;Bằng Ngôn Ngữ Cơ Thể&#10;• Mắt&#10;• Gương mặt&#10;• Cơ thể&#10;• Tư thế&#10; Tóc&#10; Trang phục&#10; Cách trang điểm&#10; Tr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391400" cy="6172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316831"/>
            <a:ext cx="4953000" cy="89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latin typeface="Times New Roman" pitchFamily="18" charset="0"/>
                <a:cs typeface="Times New Roman" pitchFamily="18" charset="0"/>
              </a:rPr>
              <a:t>Thu </a:t>
            </a:r>
            <a:r>
              <a:rPr lang="en-US" sz="4000" b="1" dirty="0" err="1" smtClean="0">
                <a:latin typeface="Times New Roman" pitchFamily="18" charset="0"/>
                <a:cs typeface="Times New Roman" pitchFamily="18" charset="0"/>
              </a:rPr>
              <a:t>nhận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thông</a:t>
            </a:r>
            <a:r>
              <a:rPr lang="en-US" sz="4000" b="1" dirty="0" smtClean="0">
                <a:latin typeface="Times New Roman" pitchFamily="18" charset="0"/>
                <a:cs typeface="Times New Roman" pitchFamily="18" charset="0"/>
              </a:rPr>
              <a:t> tin</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996666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533400"/>
            <a:ext cx="8534400" cy="5638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b="1" i="1" dirty="0" smtClean="0">
                <a:latin typeface="Times New Roman" pitchFamily="18" charset="0"/>
                <a:cs typeface="Times New Roman" pitchFamily="18" charset="0"/>
              </a:rPr>
              <a:t>- Mục đích, yêu cầu của công tác TT, PBGDPL</a:t>
            </a:r>
          </a:p>
          <a:p>
            <a:pPr algn="just"/>
            <a:endParaRPr lang="en-US" sz="3200" b="1" i="1" dirty="0" smtClean="0">
              <a:latin typeface="Times New Roman" pitchFamily="18" charset="0"/>
              <a:cs typeface="Times New Roman" pitchFamily="18" charset="0"/>
            </a:endParaRPr>
          </a:p>
          <a:p>
            <a:pPr algn="just"/>
            <a:r>
              <a:rPr lang="vi-VN" sz="3200" b="1" i="1" dirty="0" smtClean="0">
                <a:latin typeface="Times New Roman" pitchFamily="18" charset="0"/>
                <a:cs typeface="Times New Roman" pitchFamily="18" charset="0"/>
              </a:rPr>
              <a:t>- Anh</a:t>
            </a:r>
            <a:r>
              <a:rPr lang="vi-VN" sz="3200" b="1" i="1" dirty="0">
                <a:latin typeface="Times New Roman" pitchFamily="18" charset="0"/>
                <a:cs typeface="Times New Roman" pitchFamily="18" charset="0"/>
              </a:rPr>
              <a:t>, chị đã từng thực hiện những hoạt động </a:t>
            </a:r>
            <a:r>
              <a:rPr lang="en-US" sz="3200" b="1" i="1" dirty="0" err="1" smtClean="0">
                <a:latin typeface="Times New Roman" pitchFamily="18" charset="0"/>
                <a:cs typeface="Times New Roman" pitchFamily="18" charset="0"/>
              </a:rPr>
              <a:t>phổ</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biến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giáo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dục</a:t>
            </a:r>
            <a:r>
              <a:rPr lang="en-US" sz="3200" b="1" i="1" dirty="0" smtClean="0">
                <a:latin typeface="Times New Roman" pitchFamily="18" charset="0"/>
                <a:cs typeface="Times New Roman" pitchFamily="18" charset="0"/>
              </a:rPr>
              <a:t> (PBGDPL)</a:t>
            </a:r>
            <a:r>
              <a:rPr lang="vi-VN" sz="3200" b="1" i="1" dirty="0" smtClean="0">
                <a:latin typeface="Times New Roman" pitchFamily="18" charset="0"/>
                <a:cs typeface="Times New Roman" pitchFamily="18" charset="0"/>
              </a:rPr>
              <a:t> </a:t>
            </a:r>
            <a:r>
              <a:rPr lang="vi-VN" sz="3200" b="1" i="1" dirty="0">
                <a:latin typeface="Times New Roman" pitchFamily="18" charset="0"/>
                <a:cs typeface="Times New Roman" pitchFamily="18" charset="0"/>
              </a:rPr>
              <a:t>nào? </a:t>
            </a:r>
            <a:endParaRPr lang="en-US" sz="3200" b="1" i="1" dirty="0" smtClean="0">
              <a:latin typeface="Times New Roman" pitchFamily="18" charset="0"/>
              <a:cs typeface="Times New Roman" pitchFamily="18" charset="0"/>
            </a:endParaRPr>
          </a:p>
          <a:p>
            <a:pPr algn="just"/>
            <a:endParaRPr lang="vi-VN" sz="3200" b="1" i="1" dirty="0">
              <a:latin typeface="Times New Roman" pitchFamily="18" charset="0"/>
              <a:cs typeface="Times New Roman" pitchFamily="18" charset="0"/>
            </a:endParaRPr>
          </a:p>
          <a:p>
            <a:pPr algn="just"/>
            <a:r>
              <a:rPr lang="vi-VN" sz="3200" b="1" i="1" dirty="0" smtClean="0">
                <a:latin typeface="Times New Roman" pitchFamily="18" charset="0"/>
                <a:cs typeface="Times New Roman" pitchFamily="18" charset="0"/>
              </a:rPr>
              <a:t>- Anh</a:t>
            </a:r>
            <a:r>
              <a:rPr lang="en-US" sz="3200" b="1" i="1" dirty="0" smtClean="0">
                <a:latin typeface="Times New Roman" pitchFamily="18" charset="0"/>
                <a:cs typeface="Times New Roman" pitchFamily="18" charset="0"/>
              </a:rPr>
              <a:t>,</a:t>
            </a:r>
            <a:r>
              <a:rPr lang="vi-VN" sz="3200" b="1" i="1" dirty="0" smtClean="0">
                <a:latin typeface="Times New Roman" pitchFamily="18" charset="0"/>
                <a:cs typeface="Times New Roman" pitchFamily="18" charset="0"/>
              </a:rPr>
              <a:t> </a:t>
            </a:r>
            <a:r>
              <a:rPr lang="vi-VN" sz="3200" b="1" i="1" dirty="0">
                <a:latin typeface="Times New Roman" pitchFamily="18" charset="0"/>
                <a:cs typeface="Times New Roman" pitchFamily="18" charset="0"/>
              </a:rPr>
              <a:t>chị gặp khó khăn </a:t>
            </a:r>
            <a:r>
              <a:rPr lang="vi-VN" sz="3200" b="1" i="1" dirty="0" smtClean="0">
                <a:latin typeface="Times New Roman" pitchFamily="18" charset="0"/>
                <a:cs typeface="Times New Roman" pitchFamily="18" charset="0"/>
              </a:rPr>
              <a:t>gì</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khi</a:t>
            </a:r>
            <a:r>
              <a:rPr lang="vi-VN" sz="3200" b="1" i="1"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PBGDPL </a:t>
            </a:r>
            <a:r>
              <a:rPr lang="vi-VN" sz="3200" b="1" i="1" dirty="0" smtClean="0">
                <a:latin typeface="Times New Roman" pitchFamily="18" charset="0"/>
                <a:cs typeface="Times New Roman" pitchFamily="18" charset="0"/>
              </a:rPr>
              <a:t>?</a:t>
            </a:r>
            <a:endParaRPr lang="vi-VN"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81827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20</a:t>
            </a:fld>
            <a:endParaRPr lang="en-US"/>
          </a:p>
        </p:txBody>
      </p:sp>
      <p:sp>
        <p:nvSpPr>
          <p:cNvPr id="8" name="Rectangle 7"/>
          <p:cNvSpPr/>
          <p:nvPr/>
        </p:nvSpPr>
        <p:spPr>
          <a:xfrm>
            <a:off x="533400" y="152400"/>
            <a:ext cx="8001000" cy="68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fontAlgn="auto">
              <a:spcBef>
                <a:spcPts val="0"/>
              </a:spcBef>
              <a:spcAft>
                <a:spcPts val="0"/>
              </a:spcAft>
              <a:defRPr/>
            </a:pPr>
            <a:r>
              <a:rPr lang="en-US" sz="2300" b="1" dirty="0" smtClean="0">
                <a:solidFill>
                  <a:schemeClr val="tx1"/>
                </a:solidFill>
                <a:latin typeface="Times New Roman" pitchFamily="18" charset="0"/>
                <a:cs typeface="Times New Roman" pitchFamily="18" charset="0"/>
              </a:rPr>
              <a:t>3.1.2. KN </a:t>
            </a:r>
            <a:r>
              <a:rPr lang="en-US" sz="2300" b="1" dirty="0">
                <a:solidFill>
                  <a:schemeClr val="tx1"/>
                </a:solidFill>
                <a:latin typeface="Times New Roman" pitchFamily="18" charset="0"/>
                <a:cs typeface="Times New Roman" pitchFamily="18" charset="0"/>
              </a:rPr>
              <a:t>t</a:t>
            </a:r>
            <a:r>
              <a:rPr lang="vi-VN" sz="2300" b="1" dirty="0" smtClean="0">
                <a:solidFill>
                  <a:schemeClr val="tx1"/>
                </a:solidFill>
                <a:latin typeface="Times New Roman" pitchFamily="18" charset="0"/>
                <a:cs typeface="Times New Roman" pitchFamily="18" charset="0"/>
              </a:rPr>
              <a:t>ạo </a:t>
            </a:r>
            <a:r>
              <a:rPr lang="vi-VN" sz="2300" b="1" dirty="0">
                <a:solidFill>
                  <a:schemeClr val="tx1"/>
                </a:solidFill>
                <a:latin typeface="Times New Roman" pitchFamily="18" charset="0"/>
                <a:cs typeface="Times New Roman" pitchFamily="18" charset="0"/>
              </a:rPr>
              <a:t>sự hấp dẫn, gây ấn tượng trong khi nói</a:t>
            </a:r>
            <a:endParaRPr lang="en-US" sz="2300" b="1" i="1" dirty="0">
              <a:solidFill>
                <a:schemeClr val="tx1"/>
              </a:solidFill>
              <a:latin typeface="Times New Roman" pitchFamily="18" charset="0"/>
              <a:cs typeface="Times New Roman" pitchFamily="18" charset="0"/>
            </a:endParaRPr>
          </a:p>
        </p:txBody>
      </p:sp>
      <p:sp>
        <p:nvSpPr>
          <p:cNvPr id="9" name="Rectangle 8"/>
          <p:cNvSpPr/>
          <p:nvPr/>
        </p:nvSpPr>
        <p:spPr>
          <a:xfrm>
            <a:off x="381000" y="762000"/>
            <a:ext cx="8153400" cy="3657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c</a:t>
            </a:r>
            <a:r>
              <a:rPr lang="vi-VN" sz="2800" dirty="0" smtClean="0">
                <a:solidFill>
                  <a:srgbClr val="FF0000"/>
                </a:solidFill>
                <a:latin typeface="Times New Roman" pitchFamily="18" charset="0"/>
                <a:cs typeface="Times New Roman" pitchFamily="18" charset="0"/>
              </a:rPr>
              <a:t>ản </a:t>
            </a:r>
            <a:r>
              <a:rPr lang="vi-VN" sz="2800" dirty="0">
                <a:solidFill>
                  <a:srgbClr val="FF0000"/>
                </a:solidFill>
                <a:latin typeface="Times New Roman" pitchFamily="18" charset="0"/>
                <a:cs typeface="Times New Roman" pitchFamily="18" charset="0"/>
              </a:rPr>
              <a:t>trở </a:t>
            </a:r>
            <a:r>
              <a:rPr lang="en-US" sz="2800" dirty="0" err="1" smtClean="0">
                <a:solidFill>
                  <a:srgbClr val="FF0000"/>
                </a:solidFill>
                <a:latin typeface="Times New Roman" pitchFamily="18" charset="0"/>
                <a:cs typeface="Times New Roman" pitchFamily="18" charset="0"/>
              </a:rPr>
              <a:t>khi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nói</a:t>
            </a:r>
            <a:r>
              <a:rPr lang="vi-VN" sz="2800" dirty="0" smtClean="0">
                <a:latin typeface="Times New Roman" pitchFamily="18" charset="0"/>
                <a:cs typeface="Times New Roman" pitchFamily="18" charset="0"/>
              </a:rPr>
              <a:t>: </a:t>
            </a:r>
            <a:r>
              <a:rPr lang="vi-VN" sz="2800" dirty="0">
                <a:latin typeface="+mj-lt"/>
              </a:rPr>
              <a:t>hệ thống âm thanh, thiếu ánh sáng, nóng quá hoặc lạnh </a:t>
            </a:r>
            <a:r>
              <a:rPr lang="vi-VN" sz="2800" dirty="0" smtClean="0">
                <a:latin typeface="+mj-lt"/>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a:t>
            </a:r>
          </a:p>
          <a:p>
            <a:pPr algn="just" defTabSz="401638" fontAlgn="auto">
              <a:spcBef>
                <a:spcPts val="0"/>
              </a:spcBef>
              <a:spcAft>
                <a:spcPts val="0"/>
              </a:spcAft>
              <a:defRPr/>
            </a:pPr>
            <a:r>
              <a:rPr lang="en-US" sz="2800" dirty="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Trước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nói</a:t>
            </a:r>
            <a:r>
              <a:rPr lang="en-US" sz="2800" dirty="0" smtClean="0">
                <a:solidFill>
                  <a:srgbClr val="FF0000"/>
                </a:solidFill>
                <a:latin typeface="Times New Roman" pitchFamily="18" charset="0"/>
                <a:cs typeface="Times New Roman" pitchFamily="18" charset="0"/>
              </a:rPr>
              <a:t>: </a:t>
            </a:r>
            <a:r>
              <a:rPr lang="vi-VN" sz="2800" dirty="0" smtClean="0">
                <a:latin typeface="Times New Roman" pitchFamily="18" charset="0"/>
                <a:cs typeface="Times New Roman" pitchFamily="18" charset="0"/>
              </a:rPr>
              <a:t>chuẩn </a:t>
            </a:r>
            <a:r>
              <a:rPr lang="vi-VN" sz="2800" dirty="0">
                <a:latin typeface="Times New Roman" pitchFamily="18" charset="0"/>
                <a:cs typeface="Times New Roman" pitchFamily="18" charset="0"/>
              </a:rPr>
              <a:t>bị kỹ lưỡng </a:t>
            </a:r>
            <a:r>
              <a:rPr lang="vi-VN" sz="2800" dirty="0" smtClean="0">
                <a:latin typeface="Times New Roman" pitchFamily="18" charset="0"/>
                <a:cs typeface="Times New Roman" pitchFamily="18" charset="0"/>
              </a:rPr>
              <a:t>thông </a:t>
            </a:r>
            <a:r>
              <a:rPr lang="vi-VN" sz="2800" dirty="0">
                <a:latin typeface="Times New Roman" pitchFamily="18" charset="0"/>
                <a:cs typeface="Times New Roman" pitchFamily="18" charset="0"/>
              </a:rPr>
              <a:t>tin về đối tượng người nghe; cách thức nói; cách thức lập </a:t>
            </a:r>
            <a:r>
              <a:rPr lang="vi-VN" sz="2800" dirty="0" smtClean="0">
                <a:latin typeface="Times New Roman" pitchFamily="18" charset="0"/>
                <a:cs typeface="Times New Roman" pitchFamily="18" charset="0"/>
              </a:rPr>
              <a:t>luận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trợ</a:t>
            </a:r>
            <a:r>
              <a:rPr lang="en-US" sz="2800" dirty="0" smtClean="0">
                <a:latin typeface="Times New Roman" pitchFamily="18" charset="0"/>
                <a:cs typeface="Times New Roman" pitchFamily="18" charset="0"/>
              </a:rPr>
              <a:t>.</a:t>
            </a:r>
          </a:p>
          <a:p>
            <a:pPr algn="just" defTabSz="401638" fontAlgn="auto">
              <a:spcBef>
                <a:spcPts val="0"/>
              </a:spcBef>
              <a:spcAft>
                <a:spcPts val="0"/>
              </a:spcAft>
              <a:defRPr/>
            </a:pPr>
            <a:r>
              <a:rPr lang="en-US" sz="2800" dirty="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Trong </a:t>
            </a:r>
            <a:r>
              <a:rPr lang="vi-VN" sz="2800" dirty="0">
                <a:solidFill>
                  <a:srgbClr val="FF0000"/>
                </a:solidFill>
                <a:latin typeface="Times New Roman" pitchFamily="18" charset="0"/>
                <a:cs typeface="Times New Roman" pitchFamily="18" charset="0"/>
              </a:rPr>
              <a:t>khi nói</a:t>
            </a:r>
            <a:r>
              <a:rPr lang="vi-VN"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a:t>
            </a:r>
            <a:r>
              <a:rPr lang="vi-VN" sz="2800" dirty="0" smtClean="0">
                <a:latin typeface="Times New Roman" pitchFamily="18" charset="0"/>
                <a:cs typeface="Times New Roman" pitchFamily="18" charset="0"/>
              </a:rPr>
              <a:t>uôn </a:t>
            </a:r>
            <a:r>
              <a:rPr lang="vi-VN" sz="2800" dirty="0">
                <a:latin typeface="Times New Roman" pitchFamily="18" charset="0"/>
                <a:cs typeface="Times New Roman" pitchFamily="18" charset="0"/>
              </a:rPr>
              <a:t>luôn bám sát mục tiêu, chủ </a:t>
            </a:r>
            <a:r>
              <a:rPr lang="vi-VN" sz="2800" dirty="0"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defTabSz="401638" fontAlgn="auto">
              <a:spcBef>
                <a:spcPts val="0"/>
              </a:spcBef>
              <a:spcAft>
                <a:spcPts val="0"/>
              </a:spcAft>
              <a:defRPr/>
            </a:pPr>
            <a:r>
              <a:rPr lang="en-US" sz="2800" dirty="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Sau </a:t>
            </a:r>
            <a:r>
              <a:rPr lang="vi-VN" sz="2800" dirty="0">
                <a:solidFill>
                  <a:srgbClr val="FF0000"/>
                </a:solidFill>
                <a:latin typeface="Times New Roman" pitchFamily="18" charset="0"/>
                <a:cs typeface="Times New Roman" pitchFamily="18" charset="0"/>
              </a:rPr>
              <a:t>khi nói: </a:t>
            </a:r>
            <a:r>
              <a:rPr lang="en-US" sz="2800" dirty="0">
                <a:latin typeface="Times New Roman" pitchFamily="18" charset="0"/>
                <a:cs typeface="Times New Roman" pitchFamily="18" charset="0"/>
              </a:rPr>
              <a:t>c</a:t>
            </a:r>
            <a:r>
              <a:rPr lang="vi-VN" sz="2800" dirty="0" smtClean="0">
                <a:latin typeface="Times New Roman" pitchFamily="18" charset="0"/>
                <a:cs typeface="Times New Roman" pitchFamily="18" charset="0"/>
              </a:rPr>
              <a:t>ó </a:t>
            </a:r>
            <a:r>
              <a:rPr lang="vi-VN" sz="2800" dirty="0">
                <a:latin typeface="Times New Roman" pitchFamily="18" charset="0"/>
                <a:cs typeface="Times New Roman" pitchFamily="18" charset="0"/>
              </a:rPr>
              <a:t>được thông tin phản hồi và rút ra bài học kinh nghiệm. </a:t>
            </a:r>
            <a:endParaRPr lang="en-US" sz="2800" dirty="0" smtClean="0">
              <a:latin typeface="Times New Roman" pitchFamily="18" charset="0"/>
              <a:cs typeface="Times New Roman" pitchFamily="18" charset="0"/>
            </a:endParaRPr>
          </a:p>
        </p:txBody>
      </p:sp>
      <p:pic>
        <p:nvPicPr>
          <p:cNvPr id="10" name="Picture 2" descr="6 lý do bạn nên sử dụng nước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446058"/>
            <a:ext cx="4648200" cy="225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366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21</a:t>
            </a:fld>
            <a:endParaRPr lang="en-US"/>
          </a:p>
        </p:txBody>
      </p:sp>
      <p:sp>
        <p:nvSpPr>
          <p:cNvPr id="8" name="Rectangle 7"/>
          <p:cNvSpPr/>
          <p:nvPr/>
        </p:nvSpPr>
        <p:spPr>
          <a:xfrm>
            <a:off x="533401" y="152400"/>
            <a:ext cx="5791200" cy="68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en-US" sz="2800" b="1" dirty="0" err="1" smtClean="0">
                <a:solidFill>
                  <a:schemeClr val="tx1"/>
                </a:solidFill>
                <a:latin typeface="Times New Roman" pitchFamily="18" charset="0"/>
                <a:cs typeface="Times New Roman" pitchFamily="18" charset="0"/>
              </a:rPr>
              <a:t>Rèn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luyện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kỹ</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năng</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nói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khi</a:t>
            </a:r>
            <a:r>
              <a:rPr lang="en-US" sz="2800" b="1" dirty="0" smtClean="0">
                <a:solidFill>
                  <a:schemeClr val="tx1"/>
                </a:solidFill>
                <a:latin typeface="Times New Roman" pitchFamily="18" charset="0"/>
                <a:cs typeface="Times New Roman" pitchFamily="18" charset="0"/>
              </a:rPr>
              <a:t> PBGDPL</a:t>
            </a:r>
            <a:endParaRPr lang="en-US" sz="2800" b="1" dirty="0">
              <a:solidFill>
                <a:schemeClr val="tx1"/>
              </a:solidFill>
              <a:latin typeface="Times New Roman" pitchFamily="18" charset="0"/>
              <a:cs typeface="Times New Roman" pitchFamily="18" charset="0"/>
            </a:endParaRPr>
          </a:p>
        </p:txBody>
      </p:sp>
      <p:sp>
        <p:nvSpPr>
          <p:cNvPr id="9" name="Rectangle 8"/>
          <p:cNvSpPr/>
          <p:nvPr/>
        </p:nvSpPr>
        <p:spPr>
          <a:xfrm>
            <a:off x="381000" y="762000"/>
            <a:ext cx="8153400" cy="3657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thức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nói</a:t>
            </a:r>
            <a:r>
              <a:rPr lang="en-US" sz="2800" dirty="0" smtClean="0">
                <a:solidFill>
                  <a:schemeClr val="tx1"/>
                </a:solidFill>
                <a:latin typeface="Times New Roman" pitchFamily="18" charset="0"/>
                <a:cs typeface="Times New Roman" pitchFamily="18" charset="0"/>
              </a:rPr>
              <a:t>.</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Sắp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xếp</a:t>
            </a:r>
            <a:r>
              <a:rPr lang="en-US" sz="2800" dirty="0" smtClean="0">
                <a:solidFill>
                  <a:schemeClr val="tx1"/>
                </a:solidFill>
                <a:latin typeface="Times New Roman" pitchFamily="18" charset="0"/>
                <a:cs typeface="Times New Roman" pitchFamily="18" charset="0"/>
              </a:rPr>
              <a:t> ý, </a:t>
            </a:r>
            <a:r>
              <a:rPr lang="en-US" sz="2800" dirty="0" err="1">
                <a:solidFill>
                  <a:schemeClr val="tx1"/>
                </a:solidFill>
                <a:latin typeface="Times New Roman" pitchFamily="18" charset="0"/>
                <a:cs typeface="Times New Roman" pitchFamily="18" charset="0"/>
              </a:rPr>
              <a:t>thứ</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cục</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nói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đầu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sách</a:t>
            </a:r>
            <a:r>
              <a:rPr lang="en-US" sz="2800" dirty="0" smtClean="0">
                <a:solidFill>
                  <a:schemeClr val="tx1"/>
                </a:solidFill>
                <a:latin typeface="Times New Roman" pitchFamily="18" charset="0"/>
                <a:cs typeface="Times New Roman" pitchFamily="18" charset="0"/>
              </a:rPr>
              <a:t> PL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NN,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tư</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hướng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dẫn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luyện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buổi</a:t>
            </a:r>
            <a:r>
              <a:rPr lang="en-US" sz="2800" dirty="0" smtClean="0">
                <a:solidFill>
                  <a:schemeClr val="tx1"/>
                </a:solidFill>
                <a:latin typeface="Times New Roman" pitchFamily="18" charset="0"/>
                <a:cs typeface="Times New Roman" pitchFamily="18" charset="0"/>
              </a:rPr>
              <a:t> PBGDPL.</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Nói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PL </a:t>
            </a:r>
            <a:r>
              <a:rPr lang="en-US" sz="2800" dirty="0" err="1" smtClean="0">
                <a:solidFill>
                  <a:schemeClr val="tx1"/>
                </a:solidFill>
                <a:latin typeface="Times New Roman" pitchFamily="18" charset="0"/>
                <a:cs typeface="Times New Roman" pitchFamily="18" charset="0"/>
              </a:rPr>
              <a:t>phải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ban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gì</a:t>
            </a:r>
            <a:r>
              <a:rPr lang="en-US" sz="2800" dirty="0" smtClean="0">
                <a:solidFill>
                  <a:schemeClr val="tx1"/>
                </a:solidFill>
                <a:latin typeface="Times New Roman" pitchFamily="18" charset="0"/>
                <a:cs typeface="Times New Roman" pitchFamily="18" charset="0"/>
              </a:rPr>
              <a:t>. </a:t>
            </a:r>
          </a:p>
        </p:txBody>
      </p:sp>
      <p:pic>
        <p:nvPicPr>
          <p:cNvPr id="2050" name="Picture 2" descr="6 Nguyên tắc không thể bỏ qua khi thuyết tr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191000"/>
            <a:ext cx="6781800" cy="244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682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22</a:t>
            </a:fld>
            <a:endParaRPr lang="en-US"/>
          </a:p>
        </p:txBody>
      </p:sp>
      <p:sp>
        <p:nvSpPr>
          <p:cNvPr id="8" name="Rectangle 7"/>
          <p:cNvSpPr/>
          <p:nvPr/>
        </p:nvSpPr>
        <p:spPr>
          <a:xfrm>
            <a:off x="533401" y="152400"/>
            <a:ext cx="5791200" cy="68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en-US" sz="2800" b="1" dirty="0" err="1" smtClean="0">
                <a:solidFill>
                  <a:srgbClr val="FF0000"/>
                </a:solidFill>
                <a:latin typeface="Times New Roman" pitchFamily="18" charset="0"/>
                <a:cs typeface="Times New Roman" pitchFamily="18" charset="0"/>
              </a:rPr>
              <a:t>Rèn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PBGDPL</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381000" y="762000"/>
            <a:ext cx="8153400" cy="32004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nói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chậm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lập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giọng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giọng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nói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lắp</a:t>
            </a:r>
            <a:r>
              <a:rPr lang="en-US" sz="2800" dirty="0" smtClean="0">
                <a:solidFill>
                  <a:schemeClr val="tx1"/>
                </a:solidFill>
                <a:latin typeface="Times New Roman" pitchFamily="18" charset="0"/>
                <a:cs typeface="Times New Roman" pitchFamily="18" charset="0"/>
              </a:rPr>
              <a:t>;</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trọng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tâm</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PBGDPL;</a:t>
            </a: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Nhấn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giọng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ngắt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nhịp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a:t>
            </a:r>
          </a:p>
          <a:p>
            <a:pPr algn="just" defTabSz="401638">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Luyện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giọng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nói</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ấm</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áp</a:t>
            </a:r>
            <a:r>
              <a:rPr lang="en-US" sz="2800" dirty="0" smtClean="0">
                <a:solidFill>
                  <a:schemeClr val="tx1"/>
                </a:solidFill>
                <a:latin typeface="Times New Roman" pitchFamily="18" charset="0"/>
                <a:cs typeface="Times New Roman" pitchFamily="18" charset="0"/>
              </a:rPr>
              <a:t>;</a:t>
            </a:r>
          </a:p>
          <a:p>
            <a:pPr algn="just" defTabSz="401638">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Luôn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tươi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cười</a:t>
            </a:r>
            <a:r>
              <a:rPr lang="en-US" sz="2800" dirty="0">
                <a:solidFill>
                  <a:schemeClr val="tx1"/>
                </a:solidFill>
                <a:latin typeface="Times New Roman" pitchFamily="18" charset="0"/>
                <a:cs typeface="Times New Roman" pitchFamily="18" charset="0"/>
              </a:rPr>
              <a:t>;</a:t>
            </a:r>
            <a:endParaRPr lang="en-US" sz="2800" dirty="0" smtClean="0">
              <a:solidFill>
                <a:schemeClr val="tx1"/>
              </a:solidFill>
              <a:latin typeface="Times New Roman" pitchFamily="18" charset="0"/>
              <a:cs typeface="Times New Roman" pitchFamily="18" charset="0"/>
            </a:endParaRPr>
          </a:p>
          <a:p>
            <a:pPr algn="just" defTabSz="401638">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nói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hưởng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vỗ</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tay</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p:txBody>
      </p:sp>
      <p:pic>
        <p:nvPicPr>
          <p:cNvPr id="3078" name="Picture 6" descr="Phát triển kỹ năng thuyết trình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208" y="3962400"/>
            <a:ext cx="615699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89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23</a:t>
            </a:fld>
            <a:endParaRPr lang="en-US"/>
          </a:p>
        </p:txBody>
      </p:sp>
      <p:sp>
        <p:nvSpPr>
          <p:cNvPr id="9" name="Rectangle 8"/>
          <p:cNvSpPr/>
          <p:nvPr/>
        </p:nvSpPr>
        <p:spPr>
          <a:xfrm>
            <a:off x="674624" y="4191000"/>
            <a:ext cx="7998703" cy="2438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di </a:t>
            </a:r>
            <a:r>
              <a:rPr lang="en-US" sz="2800" dirty="0" err="1" smtClean="0">
                <a:solidFill>
                  <a:schemeClr val="tx1"/>
                </a:solidFill>
                <a:latin typeface="Times New Roman" pitchFamily="18" charset="0"/>
                <a:cs typeface="Times New Roman" pitchFamily="18" charset="0"/>
              </a:rPr>
              <a:t>chuyển</a:t>
            </a:r>
            <a:r>
              <a:rPr lang="en-US" sz="2800" dirty="0" smtClean="0">
                <a:solidFill>
                  <a:schemeClr val="tx1"/>
                </a:solidFill>
                <a:latin typeface="Times New Roman" pitchFamily="18" charset="0"/>
                <a:cs typeface="Times New Roman" pitchFamily="18" charset="0"/>
              </a:rPr>
              <a:t> sang </a:t>
            </a:r>
            <a:r>
              <a:rPr lang="en-US" sz="2800" dirty="0" err="1" smtClean="0">
                <a:solidFill>
                  <a:schemeClr val="tx1"/>
                </a:solidFill>
                <a:latin typeface="Times New Roman" pitchFamily="18" charset="0"/>
                <a:cs typeface="Times New Roman" pitchFamily="18" charset="0"/>
              </a:rPr>
              <a:t>trái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bục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biểu</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di </a:t>
            </a:r>
            <a:r>
              <a:rPr lang="en-US" sz="2800" dirty="0" err="1" smtClean="0">
                <a:solidFill>
                  <a:schemeClr val="tx1"/>
                </a:solidFill>
                <a:latin typeface="Times New Roman" pitchFamily="18" charset="0"/>
                <a:cs typeface="Times New Roman" pitchFamily="18" charset="0"/>
              </a:rPr>
              <a:t>chuyển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xuống</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tay</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ngồi</a:t>
            </a:r>
            <a:endParaRPr lang="en-US" sz="2800" dirty="0" smtClean="0">
              <a:solidFill>
                <a:schemeClr val="tx1"/>
              </a:solidFill>
              <a:latin typeface="Times New Roman" pitchFamily="18" charset="0"/>
              <a:cs typeface="Times New Roman" pitchFamily="18" charset="0"/>
            </a:endParaRPr>
          </a:p>
          <a:p>
            <a:pPr algn="just" defTabSz="401638">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Ngữ</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điệu</a:t>
            </a:r>
            <a:endParaRPr lang="en-US" sz="2800" dirty="0" smtClean="0">
              <a:solidFill>
                <a:schemeClr val="tx1"/>
              </a:solidFill>
              <a:latin typeface="Times New Roman" pitchFamily="18" charset="0"/>
              <a:cs typeface="Times New Roman" pitchFamily="18" charset="0"/>
            </a:endParaRPr>
          </a:p>
        </p:txBody>
      </p:sp>
      <p:sp>
        <p:nvSpPr>
          <p:cNvPr id="6" name="Rectangle 5"/>
          <p:cNvSpPr/>
          <p:nvPr/>
        </p:nvSpPr>
        <p:spPr>
          <a:xfrm>
            <a:off x="674625" y="228600"/>
            <a:ext cx="7998702" cy="762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en-US" sz="2800" b="1" dirty="0" smtClean="0">
                <a:solidFill>
                  <a:schemeClr val="tx1"/>
                </a:solidFill>
                <a:latin typeface="Times New Roman" pitchFamily="18" charset="0"/>
                <a:cs typeface="Times New Roman" pitchFamily="18" charset="0"/>
              </a:rPr>
              <a:t>3.1.3. </a:t>
            </a:r>
            <a:r>
              <a:rPr lang="en-US" sz="2800" b="1" dirty="0" err="1" smtClean="0">
                <a:solidFill>
                  <a:schemeClr val="tx1"/>
                </a:solidFill>
                <a:latin typeface="Times New Roman" pitchFamily="18" charset="0"/>
                <a:cs typeface="Times New Roman" pitchFamily="18" charset="0"/>
              </a:rPr>
              <a:t>Kỹ</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năng</a:t>
            </a:r>
            <a:r>
              <a:rPr lang="en-US" sz="2800" b="1" dirty="0" smtClean="0">
                <a:solidFill>
                  <a:schemeClr val="tx1"/>
                </a:solidFill>
                <a:latin typeface="Times New Roman" pitchFamily="18" charset="0"/>
                <a:cs typeface="Times New Roman" pitchFamily="18" charset="0"/>
              </a:rPr>
              <a:t> </a:t>
            </a:r>
            <a:r>
              <a:rPr lang="vi-VN" sz="2800" b="1" dirty="0" smtClean="0">
                <a:solidFill>
                  <a:schemeClr val="tx1"/>
                </a:solidFill>
                <a:latin typeface="Times New Roman" pitchFamily="18" charset="0"/>
                <a:cs typeface="Times New Roman" pitchFamily="18" charset="0"/>
              </a:rPr>
              <a:t>sư </a:t>
            </a:r>
            <a:r>
              <a:rPr lang="vi-VN" sz="2800" b="1" dirty="0">
                <a:solidFill>
                  <a:schemeClr val="tx1"/>
                </a:solidFill>
                <a:latin typeface="Times New Roman" pitchFamily="18" charset="0"/>
                <a:cs typeface="Times New Roman" pitchFamily="18" charset="0"/>
              </a:rPr>
              <a:t>phạm trong </a:t>
            </a:r>
            <a:r>
              <a:rPr lang="en-US" sz="2800" b="1" dirty="0" smtClean="0">
                <a:solidFill>
                  <a:schemeClr val="tx1"/>
                </a:solidFill>
                <a:latin typeface="Times New Roman" pitchFamily="18" charset="0"/>
                <a:cs typeface="Times New Roman" pitchFamily="18" charset="0"/>
              </a:rPr>
              <a:t>PBGDPL </a:t>
            </a:r>
            <a:r>
              <a:rPr lang="en-US" sz="2800" b="1" dirty="0" err="1" smtClean="0">
                <a:solidFill>
                  <a:schemeClr val="tx1"/>
                </a:solidFill>
                <a:latin typeface="Times New Roman" pitchFamily="18" charset="0"/>
                <a:cs typeface="Times New Roman" pitchFamily="18" charset="0"/>
              </a:rPr>
              <a:t>trực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tiếp</a:t>
            </a:r>
            <a:endParaRPr lang="en-US" sz="2800" b="1" i="1" dirty="0">
              <a:solidFill>
                <a:schemeClr val="tx1"/>
              </a:solidFill>
              <a:latin typeface="Times New Roman" pitchFamily="18" charset="0"/>
              <a:cs typeface="Times New Roman" pitchFamily="18" charset="0"/>
            </a:endParaRPr>
          </a:p>
        </p:txBody>
      </p:sp>
      <p:pic>
        <p:nvPicPr>
          <p:cNvPr id="4098" name="Picture 2" descr="Thuyết trình tự tin hơn bằng cách chiến thắng chính bản thân mình trước |  Tư vấn tâm lý - tình yêu - hôn nhân gia đ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172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477000" y="3124200"/>
            <a:ext cx="1219200"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909893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barn(inVertical)">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24</a:t>
            </a:fld>
            <a:endParaRPr lang="en-US"/>
          </a:p>
        </p:txBody>
      </p:sp>
      <p:sp>
        <p:nvSpPr>
          <p:cNvPr id="9" name="Rectangle 8"/>
          <p:cNvSpPr/>
          <p:nvPr/>
        </p:nvSpPr>
        <p:spPr>
          <a:xfrm>
            <a:off x="570674" y="762000"/>
            <a:ext cx="8192326" cy="3124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Chuẩn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tốt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tin;</a:t>
            </a: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M</a:t>
            </a:r>
            <a:r>
              <a:rPr lang="vi-VN" sz="2800" dirty="0" smtClean="0">
                <a:solidFill>
                  <a:schemeClr val="tx1"/>
                </a:solidFill>
                <a:latin typeface="Times New Roman" pitchFamily="18" charset="0"/>
                <a:cs typeface="Times New Roman" pitchFamily="18" charset="0"/>
              </a:rPr>
              <a:t>ở đầu </a:t>
            </a:r>
            <a:r>
              <a:rPr lang="en-US" sz="2800" dirty="0" err="1" smtClean="0">
                <a:solidFill>
                  <a:schemeClr val="tx1"/>
                </a:solidFill>
                <a:latin typeface="Times New Roman" pitchFamily="18" charset="0"/>
                <a:cs typeface="Times New Roman" pitchFamily="18" charset="0"/>
              </a:rPr>
              <a:t>bất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ngờ</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n</a:t>
            </a:r>
            <a:r>
              <a:rPr lang="vi-VN" sz="2800" dirty="0" smtClean="0">
                <a:solidFill>
                  <a:schemeClr val="tx1"/>
                </a:solidFill>
                <a:latin typeface="Times New Roman" pitchFamily="18" charset="0"/>
                <a:cs typeface="Times New Roman" pitchFamily="18" charset="0"/>
              </a:rPr>
              <a:t>hững </a:t>
            </a:r>
            <a:r>
              <a:rPr lang="vi-VN" sz="2800" dirty="0">
                <a:solidFill>
                  <a:schemeClr val="tx1"/>
                </a:solidFill>
                <a:latin typeface="Times New Roman" pitchFamily="18" charset="0"/>
                <a:cs typeface="Times New Roman" pitchFamily="18" charset="0"/>
              </a:rPr>
              <a:t>câu hỏi bất </a:t>
            </a:r>
            <a:r>
              <a:rPr lang="vi-VN" sz="2800" dirty="0" smtClean="0">
                <a:solidFill>
                  <a:schemeClr val="tx1"/>
                </a:solidFill>
                <a:latin typeface="Times New Roman" pitchFamily="18" charset="0"/>
                <a:cs typeface="Times New Roman" pitchFamily="18" charset="0"/>
              </a:rPr>
              <a:t>ngờ</a:t>
            </a:r>
            <a:r>
              <a:rPr lang="en-US" sz="2800" dirty="0" smtClean="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một </a:t>
            </a:r>
            <a:r>
              <a:rPr lang="vi-VN" sz="2800" dirty="0">
                <a:solidFill>
                  <a:schemeClr val="tx1"/>
                </a:solidFill>
                <a:latin typeface="Times New Roman" pitchFamily="18" charset="0"/>
                <a:cs typeface="Times New Roman" pitchFamily="18" charset="0"/>
              </a:rPr>
              <a:t>câu chuyện </a:t>
            </a:r>
            <a:r>
              <a:rPr lang="vi-VN" sz="2800" dirty="0" smtClean="0">
                <a:solidFill>
                  <a:schemeClr val="tx1"/>
                </a:solidFill>
                <a:latin typeface="Times New Roman" pitchFamily="18" charset="0"/>
                <a:cs typeface="Times New Roman" pitchFamily="18" charset="0"/>
              </a:rPr>
              <a:t>hay</a:t>
            </a:r>
            <a:r>
              <a:rPr lang="en-US" sz="2800" dirty="0" smtClean="0">
                <a:solidFill>
                  <a:schemeClr val="tx1"/>
                </a:solidFill>
                <a:latin typeface="Times New Roman" pitchFamily="18" charset="0"/>
                <a:cs typeface="Times New Roman" pitchFamily="18" charset="0"/>
              </a:rPr>
              <a:t>,</a:t>
            </a:r>
            <a:r>
              <a:rPr lang="vi-VN" sz="2800" dirty="0" smtClean="0">
                <a:solidFill>
                  <a:schemeClr val="tx1"/>
                </a:solidFill>
                <a:latin typeface="Times New Roman" pitchFamily="18" charset="0"/>
                <a:cs typeface="Times New Roman" pitchFamily="18" charset="0"/>
              </a:rPr>
              <a:t> </a:t>
            </a:r>
            <a:r>
              <a:rPr lang="vi-VN" sz="2800" dirty="0">
                <a:solidFill>
                  <a:schemeClr val="tx1"/>
                </a:solidFill>
                <a:latin typeface="Times New Roman" pitchFamily="18" charset="0"/>
                <a:cs typeface="Times New Roman" pitchFamily="18" charset="0"/>
              </a:rPr>
              <a:t>một tình huống hài </a:t>
            </a:r>
            <a:r>
              <a:rPr lang="vi-VN" sz="2800" dirty="0" smtClean="0">
                <a:solidFill>
                  <a:schemeClr val="tx1"/>
                </a:solidFill>
                <a:latin typeface="Times New Roman" pitchFamily="18" charset="0"/>
                <a:cs typeface="Times New Roman" pitchFamily="18" charset="0"/>
              </a:rPr>
              <a:t>hước</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n</a:t>
            </a:r>
            <a:r>
              <a:rPr lang="vi-VN" sz="2800" dirty="0" smtClean="0">
                <a:solidFill>
                  <a:schemeClr val="tx1"/>
                </a:solidFill>
                <a:latin typeface="Times New Roman" pitchFamily="18" charset="0"/>
                <a:cs typeface="Times New Roman" pitchFamily="18" charset="0"/>
              </a:rPr>
              <a:t>hững </a:t>
            </a:r>
            <a:r>
              <a:rPr lang="vi-VN" sz="2800" dirty="0">
                <a:solidFill>
                  <a:schemeClr val="tx1"/>
                </a:solidFill>
                <a:latin typeface="Times New Roman" pitchFamily="18" charset="0"/>
                <a:cs typeface="Times New Roman" pitchFamily="18" charset="0"/>
              </a:rPr>
              <a:t>con số thống </a:t>
            </a:r>
            <a:r>
              <a:rPr lang="vi-VN" sz="2800" dirty="0" smtClean="0">
                <a:solidFill>
                  <a:schemeClr val="tx1"/>
                </a:solidFill>
                <a:latin typeface="Times New Roman" pitchFamily="18" charset="0"/>
                <a:cs typeface="Times New Roman" pitchFamily="18" charset="0"/>
              </a:rPr>
              <a:t>kê</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thông</a:t>
            </a:r>
            <a:r>
              <a:rPr lang="en-US" sz="2800" dirty="0" smtClean="0">
                <a:solidFill>
                  <a:schemeClr val="tx1"/>
                </a:solidFill>
                <a:latin typeface="Times New Roman" pitchFamily="18" charset="0"/>
                <a:cs typeface="Times New Roman" pitchFamily="18" charset="0"/>
              </a:rPr>
              <a:t> tin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nhất</a:t>
            </a:r>
            <a:r>
              <a:rPr lang="en-US" sz="2800" dirty="0">
                <a:solidFill>
                  <a:schemeClr val="tx1"/>
                </a:solidFill>
                <a:latin typeface="Times New Roman" pitchFamily="18" charset="0"/>
                <a:cs typeface="Times New Roman" pitchFamily="18" charset="0"/>
              </a:rPr>
              <a:t>;</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Trình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khoa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xúc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quan</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hỏi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mở</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dung</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thúc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vui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vẻ</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tượng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tốt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đẹp</a:t>
            </a:r>
            <a:r>
              <a:rPr lang="en-US" sz="2800" dirty="0" smtClean="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sp>
        <p:nvSpPr>
          <p:cNvPr id="7" name="Rectangle 6"/>
          <p:cNvSpPr/>
          <p:nvPr/>
        </p:nvSpPr>
        <p:spPr>
          <a:xfrm>
            <a:off x="483563" y="76200"/>
            <a:ext cx="4300996" cy="6858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en-US" sz="2800" b="1" dirty="0" smtClean="0">
                <a:solidFill>
                  <a:schemeClr val="tx1"/>
                </a:solidFill>
                <a:latin typeface="Times New Roman" pitchFamily="18" charset="0"/>
                <a:cs typeface="Times New Roman" pitchFamily="18" charset="0"/>
              </a:rPr>
              <a:t>3.1.4. </a:t>
            </a:r>
            <a:r>
              <a:rPr lang="en-US" sz="2800" b="1" dirty="0" err="1" smtClean="0">
                <a:solidFill>
                  <a:schemeClr val="tx1"/>
                </a:solidFill>
                <a:latin typeface="Times New Roman" pitchFamily="18" charset="0"/>
                <a:cs typeface="Times New Roman" pitchFamily="18" charset="0"/>
              </a:rPr>
              <a:t>Kỹ</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năng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thuyết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trình</a:t>
            </a:r>
            <a:endParaRPr lang="en-US" sz="2800" b="1" i="1" dirty="0">
              <a:solidFill>
                <a:schemeClr val="tx1"/>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79" y="4114800"/>
            <a:ext cx="831152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766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25</a:t>
            </a:fld>
            <a:endParaRPr lang="en-US"/>
          </a:p>
        </p:txBody>
      </p:sp>
      <p:sp>
        <p:nvSpPr>
          <p:cNvPr id="9" name="Rectangle 8"/>
          <p:cNvSpPr/>
          <p:nvPr/>
        </p:nvSpPr>
        <p:spPr>
          <a:xfrm>
            <a:off x="401053" y="1143000"/>
            <a:ext cx="8192326" cy="39624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Bố</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cục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khoa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học</a:t>
            </a:r>
            <a:r>
              <a:rPr lang="en-US" sz="2800" b="1" dirty="0" smtClean="0">
                <a:solidFill>
                  <a:schemeClr val="tx1"/>
                </a:solidFill>
                <a:latin typeface="Times New Roman" pitchFamily="18" charset="0"/>
                <a:cs typeface="Times New Roman" pitchFamily="18" charset="0"/>
              </a:rPr>
              <a:t>, logic </a:t>
            </a:r>
            <a:r>
              <a:rPr lang="en-US" sz="2800" b="1" dirty="0" err="1" smtClean="0">
                <a:solidFill>
                  <a:schemeClr val="tx1"/>
                </a:solidFill>
                <a:latin typeface="Times New Roman" pitchFamily="18" charset="0"/>
                <a:cs typeface="Times New Roman" pitchFamily="18" charset="0"/>
              </a:rPr>
              <a:t>bao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gồm</a:t>
            </a:r>
            <a:r>
              <a:rPr lang="en-US" sz="2800" b="1" dirty="0" smtClean="0">
                <a:solidFill>
                  <a:schemeClr val="tx1"/>
                </a:solidFill>
                <a:latin typeface="Times New Roman" pitchFamily="18" charset="0"/>
                <a:cs typeface="Times New Roman" pitchFamily="18" charset="0"/>
              </a:rPr>
              <a:t>:</a:t>
            </a: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Mở</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đầu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niệm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trò</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nghĩa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tầm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trọng</a:t>
            </a:r>
            <a:r>
              <a:rPr lang="en-US" sz="2800" dirty="0" smtClean="0">
                <a:solidFill>
                  <a:schemeClr val="tx1"/>
                </a:solidFill>
                <a:latin typeface="Times New Roman" pitchFamily="18" charset="0"/>
                <a:cs typeface="Times New Roman" pitchFamily="18" charset="0"/>
              </a:rPr>
              <a:t>,…</a:t>
            </a: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dung: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dung </a:t>
            </a:r>
            <a:r>
              <a:rPr lang="en-US" sz="2800" dirty="0" err="1" smtClean="0">
                <a:solidFill>
                  <a:schemeClr val="tx1"/>
                </a:solidFill>
                <a:latin typeface="Times New Roman" pitchFamily="18" charset="0"/>
                <a:cs typeface="Times New Roman" pitchFamily="18" charset="0"/>
              </a:rPr>
              <a:t>bao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dung </a:t>
            </a:r>
            <a:r>
              <a:rPr lang="en-US" sz="2800" dirty="0" err="1" smtClean="0">
                <a:solidFill>
                  <a:schemeClr val="tx1"/>
                </a:solidFill>
                <a:latin typeface="Times New Roman" pitchFamily="18" charset="0"/>
                <a:cs typeface="Times New Roman" pitchFamily="18" charset="0"/>
              </a:rPr>
              <a:t>trọng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tâm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a:t>
            </a:r>
            <a:r>
              <a:rPr lang="en-US" sz="2800" dirty="0" smtClean="0">
                <a:solidFill>
                  <a:schemeClr val="tx1"/>
                </a:solidFill>
                <a:latin typeface="Times New Roman" pitchFamily="18" charset="0"/>
                <a:cs typeface="Times New Roman" pitchFamily="18" charset="0"/>
              </a:rPr>
              <a:t> PBGDPL</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dung: </a:t>
            </a:r>
            <a:r>
              <a:rPr lang="en-US" sz="2800" dirty="0" err="1" smtClean="0">
                <a:solidFill>
                  <a:schemeClr val="tx1"/>
                </a:solidFill>
                <a:latin typeface="Times New Roman" pitchFamily="18" charset="0"/>
                <a:cs typeface="Times New Roman" pitchFamily="18" charset="0"/>
              </a:rPr>
              <a:t>tổ</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nghe</a:t>
            </a:r>
            <a:r>
              <a:rPr lang="en-US" sz="2800" dirty="0">
                <a:solidFill>
                  <a:schemeClr val="tx1"/>
                </a:solidFill>
                <a:latin typeface="Times New Roman" pitchFamily="18" charset="0"/>
                <a:cs typeface="Times New Roman" pitchFamily="18" charset="0"/>
              </a:rPr>
              <a:t>.</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xét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chung</a:t>
            </a:r>
            <a:r>
              <a:rPr lang="en-US" sz="2800" dirty="0" smtClean="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sp>
        <p:nvSpPr>
          <p:cNvPr id="7" name="Rectangle 6"/>
          <p:cNvSpPr/>
          <p:nvPr/>
        </p:nvSpPr>
        <p:spPr>
          <a:xfrm>
            <a:off x="1767197" y="435142"/>
            <a:ext cx="5460038" cy="68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fontAlgn="auto">
              <a:spcBef>
                <a:spcPts val="0"/>
              </a:spcBef>
              <a:spcAft>
                <a:spcPts val="0"/>
              </a:spcAft>
              <a:defRPr/>
            </a:pPr>
            <a:r>
              <a:rPr lang="en-US" sz="2800" b="1" dirty="0" err="1" smtClean="0">
                <a:solidFill>
                  <a:schemeClr val="tx1"/>
                </a:solidFill>
                <a:latin typeface="Times New Roman" pitchFamily="18" charset="0"/>
                <a:cs typeface="Times New Roman" pitchFamily="18" charset="0"/>
              </a:rPr>
              <a:t>Chuẩn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bị</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đề</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cương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thuyết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trình</a:t>
            </a:r>
            <a:endParaRPr lang="en-US" sz="2800" b="1" i="1" dirty="0">
              <a:solidFill>
                <a:schemeClr val="tx1"/>
              </a:solidFill>
              <a:latin typeface="Times New Roman" pitchFamily="18" charset="0"/>
              <a:cs typeface="Times New Roman" pitchFamily="18" charset="0"/>
            </a:endParaRPr>
          </a:p>
        </p:txBody>
      </p:sp>
      <p:pic>
        <p:nvPicPr>
          <p:cNvPr id="1028" name="Picture 4" descr="Pretty màu hồng, hồng Rose hình nền - màu sắc hình nền (34511804) - fan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19302"/>
            <a:ext cx="3886200"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235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26</a:t>
            </a:fld>
            <a:endParaRPr lang="en-US"/>
          </a:p>
        </p:txBody>
      </p:sp>
      <p:sp>
        <p:nvSpPr>
          <p:cNvPr id="9" name="Rectangle 8"/>
          <p:cNvSpPr/>
          <p:nvPr/>
        </p:nvSpPr>
        <p:spPr>
          <a:xfrm>
            <a:off x="609600" y="3886200"/>
            <a:ext cx="8294198" cy="2743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defTabSz="401638" fontAlgn="auto">
              <a:spcBef>
                <a:spcPts val="0"/>
              </a:spcBef>
              <a:spcAft>
                <a:spcPts val="0"/>
              </a:spcAft>
              <a:defRPr/>
            </a:pPr>
            <a:r>
              <a:rPr lang="en-US" sz="2800" b="1" dirty="0" err="1" smtClean="0">
                <a:solidFill>
                  <a:srgbClr val="FF0000"/>
                </a:solidFill>
                <a:latin typeface="Times New Roman" pitchFamily="18" charset="0"/>
                <a:cs typeface="Times New Roman" pitchFamily="18" charset="0"/>
              </a:rPr>
              <a:t>Hướng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lý</a:t>
            </a:r>
            <a:r>
              <a:rPr lang="en-US" sz="2800" b="1" dirty="0" smtClean="0">
                <a:solidFill>
                  <a:srgbClr val="FF0000"/>
                </a:solidFill>
                <a:latin typeface="Times New Roman" pitchFamily="18" charset="0"/>
                <a:cs typeface="Times New Roman" pitchFamily="18" charset="0"/>
              </a:rPr>
              <a:t>:</a:t>
            </a: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Dừng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hẳn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vài</a:t>
            </a:r>
            <a:r>
              <a:rPr lang="en-US" sz="2800" dirty="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lớp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ồn</a:t>
            </a:r>
            <a:r>
              <a:rPr lang="en-US" sz="2800" dirty="0" smtClean="0">
                <a:solidFill>
                  <a:schemeClr val="tx1"/>
                </a:solidFill>
                <a:latin typeface="Times New Roman" pitchFamily="18" charset="0"/>
                <a:cs typeface="Times New Roman" pitchFamily="18" charset="0"/>
              </a:rPr>
              <a:t>.</a:t>
            </a: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Biến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kiến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ngoài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1 </a:t>
            </a:r>
            <a:r>
              <a:rPr lang="en-US" sz="2800" dirty="0" err="1" smtClean="0">
                <a:solidFill>
                  <a:schemeClr val="tx1"/>
                </a:solidFill>
                <a:latin typeface="Times New Roman" pitchFamily="18" charset="0"/>
                <a:cs typeface="Times New Roman" pitchFamily="18" charset="0"/>
              </a:rPr>
              <a:t>phần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bài</a:t>
            </a:r>
            <a:r>
              <a:rPr lang="en-US" sz="2800" dirty="0" smtClean="0">
                <a:solidFill>
                  <a:schemeClr val="tx1"/>
                </a:solidFill>
                <a:latin typeface="Times New Roman" pitchFamily="18" charset="0"/>
                <a:cs typeface="Times New Roman" pitchFamily="18" charset="0"/>
              </a:rPr>
              <a:t> TT</a:t>
            </a: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Phổ</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thống</a:t>
            </a:r>
            <a:endParaRPr lang="en-US" sz="2800" dirty="0" smtClean="0">
              <a:solidFill>
                <a:schemeClr val="tx1"/>
              </a:solidFill>
              <a:latin typeface="Times New Roman" pitchFamily="18" charset="0"/>
              <a:cs typeface="Times New Roman" pitchFamily="18" charset="0"/>
            </a:endParaRP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Sử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dụng</a:t>
            </a:r>
            <a:r>
              <a:rPr lang="en-US" sz="2800" dirty="0" smtClean="0">
                <a:solidFill>
                  <a:schemeClr val="tx1"/>
                </a:solidFill>
                <a:latin typeface="Times New Roman" pitchFamily="18" charset="0"/>
                <a:cs typeface="Times New Roman" pitchFamily="18" charset="0"/>
              </a:rPr>
              <a:t> </a:t>
            </a:r>
            <a:r>
              <a:rPr lang="vi-VN" sz="2800" dirty="0" smtClean="0">
                <a:solidFill>
                  <a:schemeClr val="tx1"/>
                </a:solidFill>
                <a:latin typeface="Times New Roman" pitchFamily="18" charset="0"/>
                <a:cs typeface="Times New Roman" pitchFamily="18" charset="0"/>
              </a:rPr>
              <a:t>phương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a:t>
            </a:r>
            <a:r>
              <a:rPr lang="en-US" sz="2800" dirty="0" smtClean="0">
                <a:solidFill>
                  <a:schemeClr val="tx1"/>
                </a:solidFill>
                <a:latin typeface="Times New Roman" pitchFamily="18" charset="0"/>
                <a:cs typeface="Times New Roman" pitchFamily="18" charset="0"/>
              </a:rPr>
              <a:t>,…</a:t>
            </a:r>
          </a:p>
        </p:txBody>
      </p:sp>
      <p:sp>
        <p:nvSpPr>
          <p:cNvPr id="7" name="Rectangle 6"/>
          <p:cNvSpPr/>
          <p:nvPr/>
        </p:nvSpPr>
        <p:spPr>
          <a:xfrm>
            <a:off x="623930" y="168442"/>
            <a:ext cx="821527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just" fontAlgn="auto">
              <a:spcBef>
                <a:spcPts val="0"/>
              </a:spcBef>
              <a:spcAft>
                <a:spcPts val="0"/>
              </a:spcAft>
              <a:defRPr/>
            </a:pPr>
            <a:r>
              <a:rPr lang="en-US" sz="2800" b="1" dirty="0" smtClean="0">
                <a:solidFill>
                  <a:schemeClr val="tx1"/>
                </a:solidFill>
                <a:latin typeface="Times New Roman" pitchFamily="18" charset="0"/>
                <a:cs typeface="Times New Roman" pitchFamily="18" charset="0"/>
              </a:rPr>
              <a:t>3.1.5. </a:t>
            </a:r>
            <a:r>
              <a:rPr lang="en-US" sz="2800" b="1" dirty="0" err="1" smtClean="0">
                <a:solidFill>
                  <a:schemeClr val="tx1"/>
                </a:solidFill>
                <a:latin typeface="Times New Roman" pitchFamily="18" charset="0"/>
                <a:cs typeface="Times New Roman" pitchFamily="18" charset="0"/>
              </a:rPr>
              <a:t>Kỹ</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năng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xử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lý</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huống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trong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buổi</a:t>
            </a:r>
            <a:r>
              <a:rPr lang="en-US" sz="2800" b="1" dirty="0" smtClean="0">
                <a:solidFill>
                  <a:schemeClr val="tx1"/>
                </a:solidFill>
                <a:latin typeface="Times New Roman" pitchFamily="18" charset="0"/>
                <a:cs typeface="Times New Roman" pitchFamily="18" charset="0"/>
              </a:rPr>
              <a:t> PBGDPL</a:t>
            </a:r>
            <a:endParaRPr lang="en-US" sz="2800" b="1" i="1" dirty="0">
              <a:solidFill>
                <a:schemeClr val="tx1"/>
              </a:solidFill>
              <a:latin typeface="Times New Roman" pitchFamily="18" charset="0"/>
              <a:cs typeface="Times New Roman" pitchFamily="18" charset="0"/>
            </a:endParaRPr>
          </a:p>
        </p:txBody>
      </p:sp>
      <p:sp>
        <p:nvSpPr>
          <p:cNvPr id="6" name="Rectangle 5"/>
          <p:cNvSpPr/>
          <p:nvPr/>
        </p:nvSpPr>
        <p:spPr>
          <a:xfrm>
            <a:off x="609600" y="966537"/>
            <a:ext cx="8294198" cy="2743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defTabSz="401638" fontAlgn="auto">
              <a:spcBef>
                <a:spcPts val="0"/>
              </a:spcBef>
              <a:spcAft>
                <a:spcPts val="0"/>
              </a:spcAft>
              <a:defRPr/>
            </a:pP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tình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huống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gặp</a:t>
            </a:r>
            <a:r>
              <a:rPr lang="en-US" sz="2800" b="1" dirty="0" smtClean="0">
                <a:solidFill>
                  <a:srgbClr val="FF0000"/>
                </a:solidFill>
                <a:latin typeface="Times New Roman" pitchFamily="18" charset="0"/>
                <a:cs typeface="Times New Roman" pitchFamily="18" charset="0"/>
              </a:rPr>
              <a:t>:</a:t>
            </a: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ồn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nói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chuyện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riêng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tâm</a:t>
            </a:r>
            <a:r>
              <a:rPr lang="en-US" sz="2800" dirty="0" smtClean="0">
                <a:solidFill>
                  <a:schemeClr val="tx1"/>
                </a:solidFill>
                <a:latin typeface="Times New Roman" pitchFamily="18" charset="0"/>
                <a:cs typeface="Times New Roman" pitchFamily="18" charset="0"/>
              </a:rPr>
              <a:t>.</a:t>
            </a: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kiến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biểu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ngoài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a:t>
            </a:r>
            <a:r>
              <a:rPr lang="vi-VN" sz="2800" dirty="0" smtClean="0">
                <a:solidFill>
                  <a:schemeClr val="tx1"/>
                </a:solidFill>
                <a:latin typeface="Times New Roman" pitchFamily="18" charset="0"/>
                <a:cs typeface="Times New Roman" pitchFamily="18" charset="0"/>
              </a:rPr>
              <a:t>ề</a:t>
            </a:r>
            <a:endParaRPr lang="en-US" sz="2800" dirty="0" smtClean="0">
              <a:solidFill>
                <a:schemeClr val="tx1"/>
              </a:solidFill>
              <a:latin typeface="Times New Roman" pitchFamily="18" charset="0"/>
              <a:cs typeface="Times New Roman" pitchFamily="18" charset="0"/>
            </a:endParaRP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cố</a:t>
            </a:r>
            <a:r>
              <a:rPr lang="en-US" sz="2800" dirty="0" smtClean="0">
                <a:solidFill>
                  <a:schemeClr val="tx1"/>
                </a:solidFill>
                <a:latin typeface="Times New Roman" pitchFamily="18" charset="0"/>
                <a:cs typeface="Times New Roman" pitchFamily="18" charset="0"/>
              </a:rPr>
              <a:t> k</a:t>
            </a:r>
            <a:r>
              <a:rPr lang="vi-VN" sz="2800" dirty="0" smtClean="0">
                <a:solidFill>
                  <a:schemeClr val="tx1"/>
                </a:solidFill>
                <a:latin typeface="Times New Roman" pitchFamily="18" charset="0"/>
                <a:cs typeface="Times New Roman" pitchFamily="18" charset="0"/>
              </a:rPr>
              <a:t>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tính</a:t>
            </a:r>
            <a:r>
              <a:rPr lang="en-US" sz="2800" dirty="0" smtClean="0">
                <a:solidFill>
                  <a:schemeClr val="tx1"/>
                </a:solidFill>
                <a:latin typeface="Times New Roman" pitchFamily="18" charset="0"/>
                <a:cs typeface="Times New Roman" pitchFamily="18" charset="0"/>
              </a:rPr>
              <a:t>, mic,…</a:t>
            </a:r>
          </a:p>
          <a:p>
            <a:pPr indent="4651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Đặt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a:t>
            </a:r>
            <a:r>
              <a:rPr lang="en-US" sz="2800" dirty="0" err="1" smtClean="0">
                <a:solidFill>
                  <a:schemeClr val="tx1"/>
                </a:solidFill>
                <a:latin typeface="Times New Roman" pitchFamily="18" charset="0"/>
                <a:cs typeface="Times New Roman" pitchFamily="18" charset="0"/>
              </a:rPr>
              <a:t>ỏi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nhưng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lời</a:t>
            </a:r>
            <a:r>
              <a:rPr lang="en-US" sz="28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7948477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27</a:t>
            </a:fld>
            <a:endParaRPr lang="en-US"/>
          </a:p>
        </p:txBody>
      </p:sp>
      <p:sp>
        <p:nvSpPr>
          <p:cNvPr id="6" name="Rectangle 5"/>
          <p:cNvSpPr/>
          <p:nvPr/>
        </p:nvSpPr>
        <p:spPr>
          <a:xfrm>
            <a:off x="1694594" y="228600"/>
            <a:ext cx="5488112"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fontAlgn="auto">
              <a:spcBef>
                <a:spcPts val="0"/>
              </a:spcBef>
              <a:spcAft>
                <a:spcPts val="0"/>
              </a:spcAft>
              <a:defRPr/>
            </a:pPr>
            <a:r>
              <a:rPr lang="en-US" sz="2800" b="1" dirty="0" smtClean="0">
                <a:solidFill>
                  <a:srgbClr val="FF0000"/>
                </a:solidFill>
                <a:latin typeface="Times New Roman" pitchFamily="18" charset="0"/>
                <a:cs typeface="Times New Roman" pitchFamily="18" charset="0"/>
              </a:rPr>
              <a:t>3.1.6. </a:t>
            </a:r>
            <a:r>
              <a:rPr lang="en-US" sz="2800" b="1" dirty="0" err="1" smtClean="0">
                <a:solidFill>
                  <a:srgbClr val="FF0000"/>
                </a:solidFill>
                <a:latin typeface="Times New Roman" pitchFamily="18" charset="0"/>
                <a:cs typeface="Times New Roman" pitchFamily="18" charset="0"/>
              </a:rPr>
              <a:t>Kỹ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điều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hành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endParaRPr lang="en-US" sz="2800" b="1" i="1" dirty="0">
              <a:solidFill>
                <a:srgbClr val="FF0000"/>
              </a:solidFill>
              <a:latin typeface="Times New Roman" pitchFamily="18" charset="0"/>
              <a:cs typeface="Times New Roman" pitchFamily="18" charset="0"/>
            </a:endParaRPr>
          </a:p>
        </p:txBody>
      </p:sp>
      <p:pic>
        <p:nvPicPr>
          <p:cNvPr id="7170" name="Picture 2" descr="Hình ảnh Người đàn ông 3D với dấu chấm hỏi màu đỏ trên nền trắng | Thư viện  stock vector đẹp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 y="930442"/>
            <a:ext cx="3400926" cy="2133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86200" y="1921042"/>
            <a:ext cx="4580021" cy="143175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Vì</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sao</a:t>
            </a:r>
            <a:r>
              <a:rPr lang="en-US" sz="2800" b="1" i="1" dirty="0" smtClean="0">
                <a:solidFill>
                  <a:schemeClr val="tx1"/>
                </a:solidFill>
                <a:latin typeface="Times New Roman" pitchFamily="18" charset="0"/>
                <a:cs typeface="Times New Roman" pitchFamily="18" charset="0"/>
              </a:rPr>
              <a:t> PBGDPL </a:t>
            </a:r>
            <a:r>
              <a:rPr lang="en-US" sz="2800" b="1" i="1" dirty="0" err="1" smtClean="0">
                <a:solidFill>
                  <a:schemeClr val="tx1"/>
                </a:solidFill>
                <a:latin typeface="Times New Roman" pitchFamily="18" charset="0"/>
                <a:cs typeface="Times New Roman" pitchFamily="18" charset="0"/>
              </a:rPr>
              <a:t>cần</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tiến</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hành</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Thảo</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luận</a:t>
            </a:r>
            <a:r>
              <a:rPr lang="en-US" sz="2800" b="1" i="1" dirty="0" smtClean="0">
                <a:solidFill>
                  <a:schemeClr val="tx1"/>
                </a:solidFill>
                <a:latin typeface="Times New Roman" pitchFamily="18" charset="0"/>
                <a:cs typeface="Times New Roman" pitchFamily="18" charset="0"/>
              </a:rPr>
              <a:t>?</a:t>
            </a:r>
            <a:endParaRPr lang="vi-VN" sz="2800" b="1" i="1" dirty="0">
              <a:solidFill>
                <a:schemeClr val="tx1"/>
              </a:solidFill>
              <a:latin typeface="Times New Roman" pitchFamily="18" charset="0"/>
              <a:cs typeface="Times New Roman" pitchFamily="18" charset="0"/>
            </a:endParaRPr>
          </a:p>
        </p:txBody>
      </p:sp>
      <p:sp>
        <p:nvSpPr>
          <p:cNvPr id="11" name="Rectangle 10"/>
          <p:cNvSpPr/>
          <p:nvPr/>
        </p:nvSpPr>
        <p:spPr>
          <a:xfrm>
            <a:off x="685800" y="3352800"/>
            <a:ext cx="8001000" cy="2971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thức</a:t>
            </a:r>
            <a:r>
              <a:rPr lang="en-US" sz="2800" dirty="0" smtClean="0">
                <a:solidFill>
                  <a:schemeClr val="tx1"/>
                </a:solidFill>
                <a:latin typeface="Times New Roman" pitchFamily="18" charset="0"/>
                <a:cs typeface="Times New Roman" pitchFamily="18" charset="0"/>
              </a:rPr>
              <a:t> PL </a:t>
            </a:r>
            <a:r>
              <a:rPr lang="en-US" sz="2800" dirty="0" err="1" smtClean="0">
                <a:solidFill>
                  <a:schemeClr val="tx1"/>
                </a:solidFill>
                <a:latin typeface="Times New Roman" pitchFamily="18" charset="0"/>
                <a:cs typeface="Times New Roman" pitchFamily="18" charset="0"/>
              </a:rPr>
              <a:t>đã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phổ</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biến</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truyền</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vướng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mắc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đổi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thông</a:t>
            </a:r>
            <a:r>
              <a:rPr lang="en-US" sz="2800" dirty="0" smtClean="0">
                <a:solidFill>
                  <a:schemeClr val="tx1"/>
                </a:solidFill>
                <a:latin typeface="Times New Roman" pitchFamily="18" charset="0"/>
                <a:cs typeface="Times New Roman" pitchFamily="18" charset="0"/>
              </a:rPr>
              <a:t> tin </a:t>
            </a:r>
            <a:r>
              <a:rPr lang="en-US" sz="2800" dirty="0" err="1" smtClean="0">
                <a:solidFill>
                  <a:schemeClr val="tx1"/>
                </a:solidFill>
                <a:latin typeface="Times New Roman" pitchFamily="18" charset="0"/>
                <a:cs typeface="Times New Roman" pitchFamily="18" charset="0"/>
              </a:rPr>
              <a:t>mở</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xoay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a:t>
            </a:r>
            <a:r>
              <a:rPr lang="en-US" sz="2800" dirty="0" smtClean="0">
                <a:solidFill>
                  <a:schemeClr val="tx1"/>
                </a:solidFill>
                <a:latin typeface="Times New Roman" pitchFamily="18" charset="0"/>
                <a:cs typeface="Times New Roman" pitchFamily="18" charset="0"/>
              </a:rPr>
              <a:t> PBGDPL,…</a:t>
            </a:r>
            <a:endParaRPr lang="vi-VN"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345224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autoUpdateAnimBg="0"/>
      <p:bldP spid="1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28</a:t>
            </a:fld>
            <a:endParaRPr lang="en-US"/>
          </a:p>
        </p:txBody>
      </p:sp>
      <p:sp>
        <p:nvSpPr>
          <p:cNvPr id="9" name="Rectangle 8"/>
          <p:cNvSpPr/>
          <p:nvPr/>
        </p:nvSpPr>
        <p:spPr>
          <a:xfrm>
            <a:off x="550621" y="890337"/>
            <a:ext cx="8212379" cy="4672263"/>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401638" fontAlgn="auto">
              <a:spcBef>
                <a:spcPts val="0"/>
              </a:spcBef>
              <a:spcAft>
                <a:spcPts val="0"/>
              </a:spcAft>
              <a:defRPr/>
            </a:pPr>
            <a:r>
              <a:rPr lang="en-US" sz="2800" dirty="0" smtClean="0">
                <a:solidFill>
                  <a:srgbClr val="FF000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hỏi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hoặc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huống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quan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dung PBGDPL</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Gợi</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trả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lời</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Khuyến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khen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ngợi</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chê</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chỉ</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chê</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khen</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xét</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trả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sai</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Kéo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đúng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lệch</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luận</a:t>
            </a:r>
            <a:r>
              <a:rPr lang="en-US" sz="2800" dirty="0" smtClean="0">
                <a:solidFill>
                  <a:schemeClr val="tx1"/>
                </a:solidFill>
                <a:latin typeface="Times New Roman" pitchFamily="18" charset="0"/>
                <a:cs typeface="Times New Roman" pitchFamily="18" charset="0"/>
              </a:rPr>
              <a:t>. </a:t>
            </a:r>
          </a:p>
          <a:p>
            <a:pPr algn="just" defTabSz="401638" fontAlgn="auto">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Chốt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trả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lời</a:t>
            </a:r>
            <a:endParaRPr lang="en-US" sz="2800"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Lắng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đồng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cảm</a:t>
            </a:r>
            <a:r>
              <a:rPr lang="en-US" sz="2800" dirty="0" smtClean="0">
                <a:solidFill>
                  <a:schemeClr val="tx1"/>
                </a:solidFill>
                <a:latin typeface="Times New Roman" pitchFamily="18" charset="0"/>
                <a:cs typeface="Times New Roman" pitchFamily="18" charset="0"/>
              </a:rPr>
              <a:t>,…</a:t>
            </a:r>
            <a:endParaRPr lang="vi-VN" sz="2800" dirty="0">
              <a:solidFill>
                <a:schemeClr val="tx1"/>
              </a:solidFill>
              <a:latin typeface="Times New Roman" pitchFamily="18" charset="0"/>
              <a:cs typeface="Times New Roman" pitchFamily="18" charset="0"/>
            </a:endParaRPr>
          </a:p>
        </p:txBody>
      </p:sp>
      <p:sp>
        <p:nvSpPr>
          <p:cNvPr id="6" name="Rectangle 5"/>
          <p:cNvSpPr/>
          <p:nvPr/>
        </p:nvSpPr>
        <p:spPr>
          <a:xfrm>
            <a:off x="1694594" y="228600"/>
            <a:ext cx="5488112" cy="6858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fontAlgn="auto">
              <a:spcBef>
                <a:spcPts val="0"/>
              </a:spcBef>
              <a:spcAft>
                <a:spcPts val="0"/>
              </a:spcAft>
              <a:defRPr/>
            </a:pPr>
            <a:r>
              <a:rPr lang="en-US" sz="2800" b="1" dirty="0" smtClean="0">
                <a:solidFill>
                  <a:srgbClr val="FF0000"/>
                </a:solidFill>
                <a:latin typeface="Times New Roman" pitchFamily="18" charset="0"/>
                <a:cs typeface="Times New Roman" pitchFamily="18" charset="0"/>
              </a:rPr>
              <a:t>3.1.6. </a:t>
            </a:r>
            <a:r>
              <a:rPr lang="en-US" sz="2800" b="1" dirty="0" err="1" smtClean="0">
                <a:solidFill>
                  <a:srgbClr val="FF0000"/>
                </a:solidFill>
                <a:latin typeface="Times New Roman" pitchFamily="18" charset="0"/>
                <a:cs typeface="Times New Roman" pitchFamily="18" charset="0"/>
              </a:rPr>
              <a:t>Kỹ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năng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điều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hành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endParaRPr lang="en-US" sz="2800" b="1" i="1" dirty="0">
              <a:solidFill>
                <a:srgbClr val="FF0000"/>
              </a:solidFill>
              <a:latin typeface="Times New Roman" pitchFamily="18" charset="0"/>
              <a:cs typeface="Times New Roman" pitchFamily="18" charset="0"/>
            </a:endParaRPr>
          </a:p>
        </p:txBody>
      </p:sp>
      <p:pic>
        <p:nvPicPr>
          <p:cNvPr id="8"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1" y="4724400"/>
            <a:ext cx="4002504" cy="213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9849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Phân biệt CCHC và CCTTHC</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4030951"/>
              </p:ext>
            </p:extLst>
          </p:nvPr>
        </p:nvGraphicFramePr>
        <p:xfrm>
          <a:off x="381000" y="1371600"/>
          <a:ext cx="8229600" cy="45720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b="1" dirty="0" smtClean="0">
                          <a:solidFill>
                            <a:srgbClr val="FFFF00"/>
                          </a:solidFill>
                        </a:rPr>
                        <a:t>CẢI CÁCH HÀNH CHÍNH</a:t>
                      </a:r>
                      <a:endParaRPr lang="en-US" b="1" dirty="0">
                        <a:solidFill>
                          <a:srgbClr val="FFFF00"/>
                        </a:solidFill>
                      </a:endParaRPr>
                    </a:p>
                  </a:txBody>
                  <a:tcPr/>
                </a:tc>
                <a:tc>
                  <a:txBody>
                    <a:bodyPr/>
                    <a:lstStyle/>
                    <a:p>
                      <a:pPr algn="ctr"/>
                      <a:r>
                        <a:rPr lang="en-US" b="1" dirty="0" smtClean="0">
                          <a:solidFill>
                            <a:srgbClr val="FFFF00"/>
                          </a:solidFill>
                        </a:rPr>
                        <a:t>CẢI CÁCH THỦ TỤC HÀNH CHÍNH</a:t>
                      </a:r>
                    </a:p>
                    <a:p>
                      <a:pPr algn="just"/>
                      <a:endParaRPr lang="en-US" b="1" dirty="0"/>
                    </a:p>
                  </a:txBody>
                  <a:tcPr/>
                </a:tc>
              </a:tr>
              <a:tr h="370840">
                <a:tc>
                  <a:txBody>
                    <a:bodyPr/>
                    <a:lstStyle/>
                    <a:p>
                      <a:pPr algn="just"/>
                      <a:r>
                        <a:rPr lang="en-US" b="1" dirty="0" smtClean="0">
                          <a:solidFill>
                            <a:srgbClr val="FF0000"/>
                          </a:solidFill>
                        </a:rPr>
                        <a:t>- Khái niệm: </a:t>
                      </a:r>
                      <a:r>
                        <a:rPr lang="en-US" sz="1800" b="1" dirty="0" smtClean="0"/>
                        <a:t>Cải cách hành chính là một sự thay đổi có kế hoạch, theo một mục tiêu nhất định, được xác định bởi cơ quan nhà nước có thẩm quyền;</a:t>
                      </a:r>
                    </a:p>
                    <a:p>
                      <a:pPr algn="just"/>
                      <a:endParaRPr lang="en-US" sz="1800" b="1" dirty="0" smtClean="0"/>
                    </a:p>
                    <a:p>
                      <a:pPr algn="just"/>
                      <a:r>
                        <a:rPr lang="en-US" b="1" dirty="0" smtClean="0">
                          <a:solidFill>
                            <a:srgbClr val="FF0000"/>
                          </a:solidFill>
                        </a:rPr>
                        <a:t>- Nội dung: </a:t>
                      </a:r>
                    </a:p>
                    <a:p>
                      <a:pPr algn="just"/>
                      <a:r>
                        <a:rPr lang="en-US" b="1" dirty="0" smtClean="0">
                          <a:solidFill>
                            <a:srgbClr val="000000"/>
                          </a:solidFill>
                        </a:rPr>
                        <a:t>1. Cải cách thể chế,</a:t>
                      </a:r>
                    </a:p>
                    <a:p>
                      <a:pPr algn="just"/>
                      <a:r>
                        <a:rPr lang="en-US" b="1" dirty="0" smtClean="0">
                          <a:solidFill>
                            <a:srgbClr val="000000"/>
                          </a:solidFill>
                        </a:rPr>
                        <a:t>2.</a:t>
                      </a:r>
                      <a:r>
                        <a:rPr lang="en-US" b="1" baseline="0" dirty="0" smtClean="0">
                          <a:solidFill>
                            <a:srgbClr val="000000"/>
                          </a:solidFill>
                        </a:rPr>
                        <a:t> C</a:t>
                      </a:r>
                      <a:r>
                        <a:rPr lang="en-US" b="1" dirty="0" smtClean="0">
                          <a:solidFill>
                            <a:srgbClr val="000000"/>
                          </a:solidFill>
                        </a:rPr>
                        <a:t>ải cách thủ tục hành chính,</a:t>
                      </a:r>
                    </a:p>
                    <a:p>
                      <a:pPr algn="just"/>
                      <a:r>
                        <a:rPr lang="en-US" b="1" dirty="0" smtClean="0">
                          <a:solidFill>
                            <a:srgbClr val="000000"/>
                          </a:solidFill>
                        </a:rPr>
                        <a:t>3.</a:t>
                      </a:r>
                      <a:r>
                        <a:rPr lang="en-US" b="1" baseline="0" dirty="0" smtClean="0">
                          <a:solidFill>
                            <a:srgbClr val="000000"/>
                          </a:solidFill>
                        </a:rPr>
                        <a:t> C</a:t>
                      </a:r>
                      <a:r>
                        <a:rPr lang="en-US" b="1" dirty="0" smtClean="0">
                          <a:solidFill>
                            <a:srgbClr val="000000"/>
                          </a:solidFill>
                        </a:rPr>
                        <a:t>ải cách tổ chức bộ máy hành chính nhà nước, </a:t>
                      </a:r>
                    </a:p>
                    <a:p>
                      <a:pPr algn="just"/>
                      <a:r>
                        <a:rPr lang="en-US" b="1" dirty="0" smtClean="0">
                          <a:solidFill>
                            <a:srgbClr val="000000"/>
                          </a:solidFill>
                        </a:rPr>
                        <a:t>4.</a:t>
                      </a:r>
                      <a:r>
                        <a:rPr lang="en-US" b="1" baseline="0" dirty="0" smtClean="0">
                          <a:solidFill>
                            <a:srgbClr val="000000"/>
                          </a:solidFill>
                        </a:rPr>
                        <a:t> C</a:t>
                      </a:r>
                      <a:r>
                        <a:rPr lang="en-US" b="1" dirty="0" smtClean="0">
                          <a:solidFill>
                            <a:srgbClr val="000000"/>
                          </a:solidFill>
                        </a:rPr>
                        <a:t>ải cách chế độ công vụ, </a:t>
                      </a:r>
                    </a:p>
                    <a:p>
                      <a:pPr algn="just"/>
                      <a:endParaRPr lang="en-US" b="1" dirty="0" smtClean="0">
                        <a:solidFill>
                          <a:srgbClr val="000000"/>
                        </a:solidFill>
                      </a:endParaRPr>
                    </a:p>
                  </a:txBody>
                  <a:tcPr/>
                </a:tc>
                <a:tc>
                  <a:txBody>
                    <a:bodyPr/>
                    <a:lstStyle/>
                    <a:p>
                      <a:pPr algn="just"/>
                      <a:r>
                        <a:rPr lang="en-US" b="1" dirty="0" smtClean="0">
                          <a:solidFill>
                            <a:srgbClr val="FF0000"/>
                          </a:solidFill>
                        </a:rPr>
                        <a:t>- Khái niệm TTHC</a:t>
                      </a:r>
                      <a:r>
                        <a:rPr lang="en-US" b="1" dirty="0" smtClean="0">
                          <a:solidFill>
                            <a:srgbClr val="000000"/>
                          </a:solidFill>
                        </a:rPr>
                        <a:t>: Là trình tự, cách thức giải quyết công việc của cơ quan nhà nước có thẩm quyền trong mối quan hệ nội bộ hành chính và mối quan hệ với tổ chức, cá nhân.</a:t>
                      </a:r>
                      <a:endParaRPr lang="en-US" b="1" dirty="0" smtClean="0"/>
                    </a:p>
                    <a:p>
                      <a:pPr algn="just"/>
                      <a:r>
                        <a:rPr lang="en-US" b="1" dirty="0" smtClean="0">
                          <a:solidFill>
                            <a:srgbClr val="FF0000"/>
                          </a:solidFill>
                        </a:rPr>
                        <a:t>Nội dung:</a:t>
                      </a:r>
                    </a:p>
                    <a:p>
                      <a:pPr algn="just"/>
                      <a:r>
                        <a:rPr lang="en-US" b="1" dirty="0" smtClean="0">
                          <a:solidFill>
                            <a:schemeClr val="tx1"/>
                          </a:solidFill>
                        </a:rPr>
                        <a:t>1.</a:t>
                      </a:r>
                      <a:r>
                        <a:rPr lang="en-US" b="1" baseline="0" dirty="0" smtClean="0">
                          <a:solidFill>
                            <a:schemeClr val="tx1"/>
                          </a:solidFill>
                        </a:rPr>
                        <a:t> </a:t>
                      </a:r>
                      <a:r>
                        <a:rPr lang="en-US" b="1" dirty="0" smtClean="0"/>
                        <a:t>Kiểm soát chặt chẽ việc ban hành TTHC,</a:t>
                      </a:r>
                    </a:p>
                    <a:p>
                      <a:pPr algn="just"/>
                      <a:r>
                        <a:rPr lang="en-US" b="1" dirty="0" smtClean="0"/>
                        <a:t>2.Rà soát đơn giản hoá TTHC,</a:t>
                      </a:r>
                    </a:p>
                    <a:p>
                      <a:pPr algn="just"/>
                      <a:r>
                        <a:rPr lang="en-US" b="1" dirty="0" smtClean="0"/>
                        <a:t>3.Thường xuyên, kịp thời cập nhật, công khai TTHC,</a:t>
                      </a:r>
                    </a:p>
                    <a:p>
                      <a:pPr algn="just"/>
                      <a:r>
                        <a:rPr lang="en-US" b="1" dirty="0" smtClean="0"/>
                        <a:t>4.</a:t>
                      </a:r>
                      <a:r>
                        <a:rPr lang="en-US" b="1" baseline="0" dirty="0" smtClean="0"/>
                        <a:t> Hoàn thành, đổi mới thực hiện cơ chế một cửa, một cửa liên thông trong giải quyết TTHC</a:t>
                      </a:r>
                    </a:p>
                  </a:txBody>
                  <a:tcPr/>
                </a:tc>
              </a:tr>
            </a:tbl>
          </a:graphicData>
        </a:graphic>
      </p:graphicFrame>
    </p:spTree>
    <p:extLst>
      <p:ext uri="{BB962C8B-B14F-4D97-AF65-F5344CB8AC3E}">
        <p14:creationId xmlns:p14="http://schemas.microsoft.com/office/powerpoint/2010/main" val="233557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33700" y="120512"/>
            <a:ext cx="26670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b="1" dirty="0" smtClean="0">
                <a:solidFill>
                  <a:schemeClr val="tx1">
                    <a:lumMod val="95000"/>
                    <a:lumOff val="5000"/>
                  </a:schemeClr>
                </a:solidFill>
                <a:latin typeface="Times New Roman" pitchFamily="18" charset="0"/>
                <a:cs typeface="Times New Roman" pitchFamily="18" charset="0"/>
              </a:rPr>
              <a:t>NỘI DUNG</a:t>
            </a:r>
            <a:endParaRPr lang="en-US" sz="3600" b="1" dirty="0">
              <a:solidFill>
                <a:schemeClr val="tx1">
                  <a:lumMod val="95000"/>
                  <a:lumOff val="5000"/>
                </a:schemeClr>
              </a:solidFill>
              <a:latin typeface="Times New Roman" pitchFamily="18" charset="0"/>
              <a:cs typeface="Times New Roman" pitchFamily="18" charset="0"/>
            </a:endParaRPr>
          </a:p>
        </p:txBody>
      </p:sp>
      <p:sp>
        <p:nvSpPr>
          <p:cNvPr id="6" name="Rectangle 5"/>
          <p:cNvSpPr/>
          <p:nvPr/>
        </p:nvSpPr>
        <p:spPr>
          <a:xfrm>
            <a:off x="228600" y="1295400"/>
            <a:ext cx="83058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b="1" dirty="0">
                <a:latin typeface="Times New Roman" pitchFamily="18" charset="0"/>
                <a:cs typeface="Times New Roman" pitchFamily="18" charset="0"/>
              </a:rPr>
              <a:t>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Vai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trò</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tác</a:t>
            </a:r>
            <a:r>
              <a:rPr lang="en-US" sz="2800" b="1" dirty="0" smtClean="0">
                <a:latin typeface="Times New Roman" pitchFamily="18" charset="0"/>
                <a:cs typeface="Times New Roman" pitchFamily="18" charset="0"/>
              </a:rPr>
              <a:t> PBGDPL</a:t>
            </a:r>
            <a:endParaRPr lang="en-US" sz="2800" b="1" dirty="0">
              <a:latin typeface="Times New Roman" pitchFamily="18" charset="0"/>
              <a:cs typeface="Times New Roman" pitchFamily="18" charset="0"/>
            </a:endParaRPr>
          </a:p>
        </p:txBody>
      </p:sp>
      <p:sp>
        <p:nvSpPr>
          <p:cNvPr id="9" name="Rectangle 8"/>
          <p:cNvSpPr/>
          <p:nvPr/>
        </p:nvSpPr>
        <p:spPr>
          <a:xfrm>
            <a:off x="221166" y="2256263"/>
            <a:ext cx="8313234"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b="1" dirty="0" smtClean="0">
                <a:latin typeface="Times New Roman" pitchFamily="18" charset="0"/>
                <a:cs typeface="Times New Roman" pitchFamily="18" charset="0"/>
              </a:rPr>
              <a:t>II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Yêu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đối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ngũ</a:t>
            </a:r>
            <a:r>
              <a:rPr lang="en-US" sz="3200" b="1" dirty="0" smtClean="0">
                <a:latin typeface="Times New Roman" pitchFamily="18" charset="0"/>
                <a:cs typeface="Times New Roman" pitchFamily="18" charset="0"/>
              </a:rPr>
              <a:t> BCV, TTV </a:t>
            </a:r>
            <a:endParaRPr lang="en-US" sz="3200" b="1" dirty="0">
              <a:latin typeface="Times New Roman" pitchFamily="18" charset="0"/>
              <a:cs typeface="Times New Roman" pitchFamily="18" charset="0"/>
            </a:endParaRPr>
          </a:p>
        </p:txBody>
      </p:sp>
      <p:sp>
        <p:nvSpPr>
          <p:cNvPr id="12" name="Rectangle 11"/>
          <p:cNvSpPr/>
          <p:nvPr/>
        </p:nvSpPr>
        <p:spPr>
          <a:xfrm>
            <a:off x="221165" y="3284621"/>
            <a:ext cx="8313235"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b="1" dirty="0" smtClean="0">
                <a:latin typeface="Times New Roman" pitchFamily="18" charset="0"/>
                <a:cs typeface="Times New Roman" pitchFamily="18" charset="0"/>
              </a:rPr>
              <a:t>III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kỹ</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đặc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thù</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BCV, TTV</a:t>
            </a:r>
            <a:endParaRPr lang="en-US" sz="3200" b="1" dirty="0">
              <a:latin typeface="Times New Roman" pitchFamily="18" charset="0"/>
              <a:cs typeface="Times New Roman" pitchFamily="18" charset="0"/>
            </a:endParaRPr>
          </a:p>
        </p:txBody>
      </p:sp>
      <p:sp>
        <p:nvSpPr>
          <p:cNvPr id="15" name="Rectangle 14"/>
          <p:cNvSpPr/>
          <p:nvPr/>
        </p:nvSpPr>
        <p:spPr>
          <a:xfrm>
            <a:off x="237122" y="4495800"/>
            <a:ext cx="8297278" cy="76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600" b="1" dirty="0" smtClean="0">
                <a:latin typeface="Times New Roman" pitchFamily="18" charset="0"/>
                <a:cs typeface="Times New Roman" pitchFamily="18" charset="0"/>
              </a:rPr>
              <a:t>IV</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Thảo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luận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huống</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16" name="Rectangle 15"/>
          <p:cNvSpPr/>
          <p:nvPr/>
        </p:nvSpPr>
        <p:spPr>
          <a:xfrm>
            <a:off x="266089" y="5715000"/>
            <a:ext cx="8268311"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b="1" dirty="0">
                <a:latin typeface="Times New Roman" pitchFamily="18" charset="0"/>
                <a:cs typeface="Times New Roman" pitchFamily="18" charset="0"/>
              </a:rPr>
              <a:t>V</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đánh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3591678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80">
                                          <p:stCondLst>
                                            <p:cond delay="0"/>
                                          </p:stCondLst>
                                        </p:cTn>
                                        <p:tgtEl>
                                          <p:spTgt spid="15"/>
                                        </p:tgtEl>
                                      </p:cBhvr>
                                    </p:animEffect>
                                    <p:anim calcmode="lin" valueType="num">
                                      <p:cBhvr>
                                        <p:cTn id="5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4" dur="26">
                                          <p:stCondLst>
                                            <p:cond delay="650"/>
                                          </p:stCondLst>
                                        </p:cTn>
                                        <p:tgtEl>
                                          <p:spTgt spid="15"/>
                                        </p:tgtEl>
                                      </p:cBhvr>
                                      <p:to x="100000" y="60000"/>
                                    </p:animScale>
                                    <p:animScale>
                                      <p:cBhvr>
                                        <p:cTn id="65" dur="166" decel="50000">
                                          <p:stCondLst>
                                            <p:cond delay="676"/>
                                          </p:stCondLst>
                                        </p:cTn>
                                        <p:tgtEl>
                                          <p:spTgt spid="15"/>
                                        </p:tgtEl>
                                      </p:cBhvr>
                                      <p:to x="100000" y="100000"/>
                                    </p:animScale>
                                    <p:animScale>
                                      <p:cBhvr>
                                        <p:cTn id="66" dur="26">
                                          <p:stCondLst>
                                            <p:cond delay="1312"/>
                                          </p:stCondLst>
                                        </p:cTn>
                                        <p:tgtEl>
                                          <p:spTgt spid="15"/>
                                        </p:tgtEl>
                                      </p:cBhvr>
                                      <p:to x="100000" y="80000"/>
                                    </p:animScale>
                                    <p:animScale>
                                      <p:cBhvr>
                                        <p:cTn id="67" dur="166" decel="50000">
                                          <p:stCondLst>
                                            <p:cond delay="1338"/>
                                          </p:stCondLst>
                                        </p:cTn>
                                        <p:tgtEl>
                                          <p:spTgt spid="15"/>
                                        </p:tgtEl>
                                      </p:cBhvr>
                                      <p:to x="100000" y="100000"/>
                                    </p:animScale>
                                    <p:animScale>
                                      <p:cBhvr>
                                        <p:cTn id="68" dur="26">
                                          <p:stCondLst>
                                            <p:cond delay="1642"/>
                                          </p:stCondLst>
                                        </p:cTn>
                                        <p:tgtEl>
                                          <p:spTgt spid="15"/>
                                        </p:tgtEl>
                                      </p:cBhvr>
                                      <p:to x="100000" y="90000"/>
                                    </p:animScale>
                                    <p:animScale>
                                      <p:cBhvr>
                                        <p:cTn id="69" dur="166" decel="50000">
                                          <p:stCondLst>
                                            <p:cond delay="1668"/>
                                          </p:stCondLst>
                                        </p:cTn>
                                        <p:tgtEl>
                                          <p:spTgt spid="15"/>
                                        </p:tgtEl>
                                      </p:cBhvr>
                                      <p:to x="100000" y="100000"/>
                                    </p:animScale>
                                    <p:animScale>
                                      <p:cBhvr>
                                        <p:cTn id="70" dur="26">
                                          <p:stCondLst>
                                            <p:cond delay="1808"/>
                                          </p:stCondLst>
                                        </p:cTn>
                                        <p:tgtEl>
                                          <p:spTgt spid="15"/>
                                        </p:tgtEl>
                                      </p:cBhvr>
                                      <p:to x="100000" y="95000"/>
                                    </p:animScale>
                                    <p:animScale>
                                      <p:cBhvr>
                                        <p:cTn id="71" dur="166" decel="50000">
                                          <p:stCondLst>
                                            <p:cond delay="1834"/>
                                          </p:stCondLst>
                                        </p:cTn>
                                        <p:tgtEl>
                                          <p:spTgt spid="15"/>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80">
                                          <p:stCondLst>
                                            <p:cond delay="0"/>
                                          </p:stCondLst>
                                        </p:cTn>
                                        <p:tgtEl>
                                          <p:spTgt spid="16"/>
                                        </p:tgtEl>
                                      </p:cBhvr>
                                    </p:animEffect>
                                    <p:anim calcmode="lin" valueType="num">
                                      <p:cBhvr>
                                        <p:cTn id="7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2" dur="26">
                                          <p:stCondLst>
                                            <p:cond delay="650"/>
                                          </p:stCondLst>
                                        </p:cTn>
                                        <p:tgtEl>
                                          <p:spTgt spid="16"/>
                                        </p:tgtEl>
                                      </p:cBhvr>
                                      <p:to x="100000" y="60000"/>
                                    </p:animScale>
                                    <p:animScale>
                                      <p:cBhvr>
                                        <p:cTn id="83" dur="166" decel="50000">
                                          <p:stCondLst>
                                            <p:cond delay="676"/>
                                          </p:stCondLst>
                                        </p:cTn>
                                        <p:tgtEl>
                                          <p:spTgt spid="16"/>
                                        </p:tgtEl>
                                      </p:cBhvr>
                                      <p:to x="100000" y="100000"/>
                                    </p:animScale>
                                    <p:animScale>
                                      <p:cBhvr>
                                        <p:cTn id="84" dur="26">
                                          <p:stCondLst>
                                            <p:cond delay="1312"/>
                                          </p:stCondLst>
                                        </p:cTn>
                                        <p:tgtEl>
                                          <p:spTgt spid="16"/>
                                        </p:tgtEl>
                                      </p:cBhvr>
                                      <p:to x="100000" y="80000"/>
                                    </p:animScale>
                                    <p:animScale>
                                      <p:cBhvr>
                                        <p:cTn id="85" dur="166" decel="50000">
                                          <p:stCondLst>
                                            <p:cond delay="1338"/>
                                          </p:stCondLst>
                                        </p:cTn>
                                        <p:tgtEl>
                                          <p:spTgt spid="16"/>
                                        </p:tgtEl>
                                      </p:cBhvr>
                                      <p:to x="100000" y="100000"/>
                                    </p:animScale>
                                    <p:animScale>
                                      <p:cBhvr>
                                        <p:cTn id="86" dur="26">
                                          <p:stCondLst>
                                            <p:cond delay="1642"/>
                                          </p:stCondLst>
                                        </p:cTn>
                                        <p:tgtEl>
                                          <p:spTgt spid="16"/>
                                        </p:tgtEl>
                                      </p:cBhvr>
                                      <p:to x="100000" y="90000"/>
                                    </p:animScale>
                                    <p:animScale>
                                      <p:cBhvr>
                                        <p:cTn id="87" dur="166" decel="50000">
                                          <p:stCondLst>
                                            <p:cond delay="1668"/>
                                          </p:stCondLst>
                                        </p:cTn>
                                        <p:tgtEl>
                                          <p:spTgt spid="16"/>
                                        </p:tgtEl>
                                      </p:cBhvr>
                                      <p:to x="100000" y="100000"/>
                                    </p:animScale>
                                    <p:animScale>
                                      <p:cBhvr>
                                        <p:cTn id="88" dur="26">
                                          <p:stCondLst>
                                            <p:cond delay="1808"/>
                                          </p:stCondLst>
                                        </p:cTn>
                                        <p:tgtEl>
                                          <p:spTgt spid="16"/>
                                        </p:tgtEl>
                                      </p:cBhvr>
                                      <p:to x="100000" y="95000"/>
                                    </p:animScale>
                                    <p:animScale>
                                      <p:cBhvr>
                                        <p:cTn id="8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2"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917613"/>
              </p:ext>
            </p:extLst>
          </p:nvPr>
        </p:nvGraphicFramePr>
        <p:xfrm>
          <a:off x="457200" y="1600200"/>
          <a:ext cx="8229600" cy="2377439"/>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FF00"/>
                          </a:solidFill>
                        </a:rPr>
                        <a:t>CẢI CÁCH HÀNH CHÍNH</a:t>
                      </a:r>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rgbClr val="FFFF00"/>
                          </a:solidFill>
                        </a:rPr>
                        <a:t>CẢI CÁCH THỦ TỤC HÀNH CHÍNH</a:t>
                      </a:r>
                    </a:p>
                    <a:p>
                      <a:pPr algn="ctr"/>
                      <a:endParaRPr lang="en-US" dirty="0"/>
                    </a:p>
                  </a:txBody>
                  <a:tcPr/>
                </a:tc>
              </a:tr>
              <a:tr h="370840">
                <a:tc>
                  <a:txBody>
                    <a:bodyPr/>
                    <a:lstStyle/>
                    <a:p>
                      <a:pPr algn="just"/>
                      <a:r>
                        <a:rPr lang="en-US" b="1" dirty="0" smtClean="0">
                          <a:solidFill>
                            <a:srgbClr val="000000"/>
                          </a:solidFill>
                        </a:rPr>
                        <a:t>5.</a:t>
                      </a:r>
                      <a:r>
                        <a:rPr lang="en-US" b="1" baseline="0" dirty="0" smtClean="0">
                          <a:solidFill>
                            <a:srgbClr val="000000"/>
                          </a:solidFill>
                        </a:rPr>
                        <a:t> C</a:t>
                      </a:r>
                      <a:r>
                        <a:rPr lang="en-US" b="1" dirty="0" smtClean="0">
                          <a:solidFill>
                            <a:srgbClr val="000000"/>
                          </a:solidFill>
                        </a:rPr>
                        <a:t>ải cách tài chính công, </a:t>
                      </a:r>
                    </a:p>
                    <a:p>
                      <a:pPr algn="just"/>
                      <a:r>
                        <a:rPr lang="en-US" b="1" dirty="0" smtClean="0">
                          <a:solidFill>
                            <a:srgbClr val="000000"/>
                          </a:solidFill>
                        </a:rPr>
                        <a:t>6.</a:t>
                      </a:r>
                      <a:r>
                        <a:rPr lang="en-US" b="1" baseline="0" dirty="0" smtClean="0">
                          <a:solidFill>
                            <a:srgbClr val="000000"/>
                          </a:solidFill>
                        </a:rPr>
                        <a:t> X</a:t>
                      </a:r>
                      <a:r>
                        <a:rPr lang="en-US" b="1" dirty="0" smtClean="0">
                          <a:solidFill>
                            <a:srgbClr val="000000"/>
                          </a:solidFill>
                        </a:rPr>
                        <a:t>ây dựng và phát triển Chính phủ điện tử, Chính phủ số.</a:t>
                      </a:r>
                    </a:p>
                    <a:p>
                      <a:endParaRPr lang="en-US" dirty="0"/>
                    </a:p>
                  </a:txBody>
                  <a:tcPr/>
                </a:tc>
                <a:tc>
                  <a:txBody>
                    <a:bodyPr/>
                    <a:lstStyle/>
                    <a:p>
                      <a:pPr algn="just"/>
                      <a:r>
                        <a:rPr lang="en-US" b="1" baseline="0" dirty="0" smtClean="0"/>
                        <a:t>5. Đẩy mạnh phân cấp giải quyết TTHC theo hướng sát cơ sở, sát nhân dân</a:t>
                      </a:r>
                    </a:p>
                    <a:p>
                      <a:pPr algn="just"/>
                      <a:r>
                        <a:rPr lang="en-US" b="1" baseline="0" dirty="0" smtClean="0"/>
                        <a:t>6. Đẩy mạnh nghiên cứu đề xuất giải pháp tháo gỡ vướng mắc về cơ chế, chính sách, THCH</a:t>
                      </a:r>
                      <a:endParaRPr lang="en-US" b="1" dirty="0" smtClean="0"/>
                    </a:p>
                    <a:p>
                      <a:endParaRPr lang="en-US" dirty="0"/>
                    </a:p>
                  </a:txBody>
                  <a:tcPr/>
                </a:tc>
              </a:tr>
            </a:tbl>
          </a:graphicData>
        </a:graphic>
      </p:graphicFrame>
    </p:spTree>
    <p:extLst>
      <p:ext uri="{BB962C8B-B14F-4D97-AF65-F5344CB8AC3E}">
        <p14:creationId xmlns:p14="http://schemas.microsoft.com/office/powerpoint/2010/main" val="314812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Phân biệt QLNN và QLHCNN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0966154"/>
              </p:ext>
            </p:extLst>
          </p:nvPr>
        </p:nvGraphicFramePr>
        <p:xfrm>
          <a:off x="457200" y="1752600"/>
          <a:ext cx="8229600" cy="2377439"/>
        </p:xfrm>
        <a:graphic>
          <a:graphicData uri="http://schemas.openxmlformats.org/drawingml/2006/table">
            <a:tbl>
              <a:tblPr firstRow="1" bandRow="1">
                <a:tableStyleId>{5C22544A-7EE6-4342-B048-85BDC9FD1C3A}</a:tableStyleId>
              </a:tblPr>
              <a:tblGrid>
                <a:gridCol w="4114800"/>
                <a:gridCol w="4114800"/>
              </a:tblGrid>
              <a:tr h="218440">
                <a:tc>
                  <a:txBody>
                    <a:bodyPr/>
                    <a:lstStyle/>
                    <a:p>
                      <a:pPr algn="ctr"/>
                      <a:r>
                        <a:rPr lang="en-US" b="1" dirty="0" smtClean="0"/>
                        <a:t>QUẢN LÝ NHÀ NƯỚC</a:t>
                      </a:r>
                      <a:endParaRPr lang="en-US" b="1" dirty="0"/>
                    </a:p>
                  </a:txBody>
                  <a:tcPr/>
                </a:tc>
                <a:tc>
                  <a:txBody>
                    <a:bodyPr/>
                    <a:lstStyle/>
                    <a:p>
                      <a:pPr algn="ctr"/>
                      <a:r>
                        <a:rPr lang="en-US" b="1" dirty="0" smtClean="0"/>
                        <a:t>QUẢN LÝ HÀNH CHÍNH NHÀ NƯỚC</a:t>
                      </a:r>
                      <a:endParaRPr lang="en-US" b="1" dirty="0"/>
                    </a:p>
                  </a:txBody>
                  <a:tcPr/>
                </a:tc>
              </a:tr>
              <a:tr h="370840">
                <a:tc>
                  <a:txBody>
                    <a:bodyPr/>
                    <a:lstStyle/>
                    <a:p>
                      <a:pPr algn="just"/>
                      <a:r>
                        <a:rPr lang="en-US" b="1" dirty="0" smtClean="0"/>
                        <a:t>Quản lý nhà nước là hoạt động thực thi quyền lực nhà nước của cơ quan nhà nước có thẩm quyền nhằm xác lập trật tự ổn định, phát triển xã hội theo mục tiêu nhất định.</a:t>
                      </a:r>
                      <a:endParaRPr lang="en-US"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QLHCNN là sự tác động có tổ chức và điều chỉnh bằng quyền lực nhà nước đối với các quá trình xã hội và hành vi của cá nhân do các cơ quan trong hệ thống hành pháp từ trung ương đến cơ sở tiến hành.</a:t>
                      </a:r>
                    </a:p>
                    <a:p>
                      <a:pPr algn="just"/>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266455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Times New Roman"/>
                <a:cs typeface="Times New Roman"/>
              </a:rPr>
              <a:t>Phân biệt Văn bản quy phạm pháp luật và </a:t>
            </a:r>
            <a:br>
              <a:rPr lang="en-US" sz="2800" b="1" dirty="0" smtClean="0">
                <a:latin typeface="Times New Roman"/>
                <a:cs typeface="Times New Roman"/>
              </a:rPr>
            </a:br>
            <a:r>
              <a:rPr lang="en-US" sz="2800" b="1" dirty="0" smtClean="0">
                <a:latin typeface="Times New Roman"/>
                <a:cs typeface="Times New Roman"/>
              </a:rPr>
              <a:t>Văn bản cá biệt</a:t>
            </a:r>
            <a:endParaRPr lang="en-US" sz="2800" b="1" dirty="0">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7798444"/>
              </p:ext>
            </p:extLst>
          </p:nvPr>
        </p:nvGraphicFramePr>
        <p:xfrm>
          <a:off x="457200" y="1600200"/>
          <a:ext cx="8229600" cy="26568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VĂN BẢN QUY PHẠM PHÁP LUẬT</a:t>
                      </a:r>
                      <a:endParaRPr lang="en-US" dirty="0"/>
                    </a:p>
                  </a:txBody>
                  <a:tcPr/>
                </a:tc>
                <a:tc>
                  <a:txBody>
                    <a:bodyPr/>
                    <a:lstStyle/>
                    <a:p>
                      <a:pPr algn="ctr"/>
                      <a:r>
                        <a:rPr lang="en-US" dirty="0" smtClean="0"/>
                        <a:t>VĂN BẢN CÁ BIỆT</a:t>
                      </a:r>
                      <a:endParaRPr lang="en-US" dirty="0"/>
                    </a:p>
                  </a:txBody>
                  <a:tcPr/>
                </a:tc>
              </a:tr>
              <a:tr h="370840">
                <a:tc>
                  <a:txBody>
                    <a:bodyPr/>
                    <a:lstStyle/>
                    <a:p>
                      <a:pPr algn="just"/>
                      <a:r>
                        <a:rPr lang="en-US" b="1" dirty="0" smtClean="0"/>
                        <a:t>VBQPPL là VB có chứa (đựng) những quy tắc xử sự chung, có hiệu lực bắt buộc, áp dụng lặp đi lặp lại nhiều lần với tổ chức, cá nhân trong phạm vi cả nước hoặc đơn vị hành chính nhất định</a:t>
                      </a:r>
                      <a:r>
                        <a:rPr lang="en-US" b="1" dirty="0" smtClean="0"/>
                        <a:t>.</a:t>
                      </a:r>
                    </a:p>
                    <a:p>
                      <a:pPr algn="just"/>
                      <a:endParaRPr lang="en-US" b="1" dirty="0" smtClean="0"/>
                    </a:p>
                    <a:p>
                      <a:pPr algn="just"/>
                      <a:r>
                        <a:rPr lang="en-US" b="1" dirty="0" smtClean="0"/>
                        <a:t>Ví dụ: các văn bản Luật, Nghị quyết của QH, Nghị định</a:t>
                      </a:r>
                      <a:r>
                        <a:rPr lang="mr-IN" b="1" dirty="0" smtClean="0"/>
                        <a:t>…</a:t>
                      </a:r>
                      <a:endParaRPr lang="en-US" b="1" dirty="0"/>
                    </a:p>
                  </a:txBody>
                  <a:tcPr/>
                </a:tc>
                <a:tc>
                  <a:txBody>
                    <a:bodyPr/>
                    <a:lstStyle/>
                    <a:p>
                      <a:pPr algn="just"/>
                      <a:r>
                        <a:rPr lang="en-US" b="1" dirty="0" smtClean="0">
                          <a:solidFill>
                            <a:srgbClr val="FF0000"/>
                          </a:solidFill>
                        </a:rPr>
                        <a:t>Văn bản cá biệt là những quyết định quản lý mang tính áp dụng pháp luật do tổ chức, cá nhân (có thẩm quyền) ban hành theo trình tự, thủ tục nhất định nhằm giải quyết công việc cụ thể trong QLHCNN</a:t>
                      </a:r>
                      <a:r>
                        <a:rPr lang="en-US" b="1" dirty="0" smtClean="0">
                          <a:solidFill>
                            <a:srgbClr val="FF0000"/>
                          </a:solidFill>
                        </a:rPr>
                        <a:t>.</a:t>
                      </a:r>
                    </a:p>
                    <a:p>
                      <a:pPr algn="just"/>
                      <a:r>
                        <a:rPr lang="en-US" b="1" dirty="0" smtClean="0">
                          <a:solidFill>
                            <a:srgbClr val="FF0000"/>
                          </a:solidFill>
                        </a:rPr>
                        <a:t>Ví dụ: Quyết định (cá biệt), Chỉ thị</a:t>
                      </a:r>
                      <a:r>
                        <a:rPr lang="mr-IN" b="1" dirty="0" smtClean="0">
                          <a:solidFill>
                            <a:srgbClr val="FF0000"/>
                          </a:solidFill>
                        </a:rPr>
                        <a:t>…</a:t>
                      </a:r>
                      <a:endParaRPr lang="en-US" b="1" dirty="0">
                        <a:solidFill>
                          <a:srgbClr val="FF0000"/>
                        </a:solidFill>
                      </a:endParaRPr>
                    </a:p>
                  </a:txBody>
                  <a:tcPr/>
                </a:tc>
              </a:tr>
            </a:tbl>
          </a:graphicData>
        </a:graphic>
      </p:graphicFrame>
    </p:spTree>
    <p:extLst>
      <p:ext uri="{BB962C8B-B14F-4D97-AF65-F5344CB8AC3E}">
        <p14:creationId xmlns:p14="http://schemas.microsoft.com/office/powerpoint/2010/main" val="2834052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solidFill>
                  <a:srgbClr val="FF0000"/>
                </a:solidFill>
              </a:rPr>
              <a:t>3.2. Kỹ năng cơ bản về viết tin bài tuyên truyền PBGDPL</a:t>
            </a:r>
            <a:endParaRPr lang="en-US" b="1" dirty="0">
              <a:solidFill>
                <a:srgbClr val="FF0000"/>
              </a:solidFill>
            </a:endParaRPr>
          </a:p>
        </p:txBody>
      </p:sp>
      <p:sp>
        <p:nvSpPr>
          <p:cNvPr id="3" name="Subtitle 2"/>
          <p:cNvSpPr>
            <a:spLocks noGrp="1"/>
          </p:cNvSpPr>
          <p:nvPr>
            <p:ph type="subTitle" idx="1"/>
          </p:nvPr>
        </p:nvSpPr>
        <p:spPr>
          <a:xfrm>
            <a:off x="762000" y="2209800"/>
            <a:ext cx="7620000" cy="3429000"/>
          </a:xfrm>
        </p:spPr>
        <p:txBody>
          <a:bodyPr>
            <a:normAutofit fontScale="92500" lnSpcReduction="20000"/>
          </a:bodyPr>
          <a:lstStyle/>
          <a:p>
            <a:pPr algn="just"/>
            <a:r>
              <a:rPr lang="en-US" b="1" dirty="0" smtClean="0">
                <a:solidFill>
                  <a:schemeClr val="tx1"/>
                </a:solidFill>
              </a:rPr>
              <a:t>3.2.1. Chọn vấn đề</a:t>
            </a:r>
          </a:p>
          <a:p>
            <a:pPr algn="just"/>
            <a:r>
              <a:rPr lang="en-US" b="1" dirty="0" smtClean="0">
                <a:solidFill>
                  <a:schemeClr val="tx1"/>
                </a:solidFill>
              </a:rPr>
              <a:t>3.2.2. Lựa chọn cách thể hiện</a:t>
            </a:r>
          </a:p>
          <a:p>
            <a:pPr algn="just"/>
            <a:r>
              <a:rPr lang="en-US" b="1" dirty="0" smtClean="0">
                <a:solidFill>
                  <a:schemeClr val="tx1"/>
                </a:solidFill>
              </a:rPr>
              <a:t>3.2.3. Xác định đối tượng thông tin</a:t>
            </a:r>
          </a:p>
          <a:p>
            <a:pPr algn="just"/>
            <a:r>
              <a:rPr lang="en-US" b="1" dirty="0" smtClean="0">
                <a:solidFill>
                  <a:schemeClr val="tx1"/>
                </a:solidFill>
              </a:rPr>
              <a:t>3.3.4. Thu thập thông tin</a:t>
            </a:r>
          </a:p>
          <a:p>
            <a:pPr algn="just"/>
            <a:r>
              <a:rPr lang="en-US" b="1" dirty="0" smtClean="0">
                <a:solidFill>
                  <a:schemeClr val="tx1"/>
                </a:solidFill>
              </a:rPr>
              <a:t>3.2.5. Xử lý thông tin</a:t>
            </a:r>
          </a:p>
          <a:p>
            <a:pPr algn="just"/>
            <a:r>
              <a:rPr lang="en-US" b="1" dirty="0" smtClean="0">
                <a:solidFill>
                  <a:schemeClr val="tx1"/>
                </a:solidFill>
              </a:rPr>
              <a:t>3.2.6. Xây dựng một giàn bài</a:t>
            </a:r>
          </a:p>
          <a:p>
            <a:pPr algn="just"/>
            <a:r>
              <a:rPr lang="en-US" b="1" dirty="0" smtClean="0">
                <a:solidFill>
                  <a:schemeClr val="tx1"/>
                </a:solidFill>
              </a:rPr>
              <a:t>3.2.7. viết tin bài</a:t>
            </a:r>
          </a:p>
          <a:p>
            <a:pPr algn="just"/>
            <a:endParaRPr lang="en-US" b="1" dirty="0">
              <a:solidFill>
                <a:schemeClr val="tx1"/>
              </a:solidFill>
            </a:endParaRPr>
          </a:p>
        </p:txBody>
      </p:sp>
    </p:spTree>
    <p:extLst>
      <p:ext uri="{BB962C8B-B14F-4D97-AF65-F5344CB8AC3E}">
        <p14:creationId xmlns:p14="http://schemas.microsoft.com/office/powerpoint/2010/main" val="1153955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solidFill>
                  <a:srgbClr val="FF0000"/>
                </a:solidFill>
              </a:rPr>
              <a:t>3.3. Kỹ năng tuyên truyền PBGDPL trong nhà trường</a:t>
            </a:r>
            <a:endParaRPr lang="en-US" b="1" dirty="0">
              <a:solidFill>
                <a:srgbClr val="FF0000"/>
              </a:solidFill>
            </a:endParaRPr>
          </a:p>
        </p:txBody>
      </p:sp>
      <p:sp>
        <p:nvSpPr>
          <p:cNvPr id="3" name="Subtitle 2"/>
          <p:cNvSpPr>
            <a:spLocks noGrp="1"/>
          </p:cNvSpPr>
          <p:nvPr>
            <p:ph type="subTitle" idx="1"/>
          </p:nvPr>
        </p:nvSpPr>
        <p:spPr>
          <a:xfrm>
            <a:off x="838200" y="2286000"/>
            <a:ext cx="7467600" cy="3352800"/>
          </a:xfrm>
        </p:spPr>
        <p:txBody>
          <a:bodyPr>
            <a:normAutofit/>
          </a:bodyPr>
          <a:lstStyle/>
          <a:p>
            <a:pPr algn="just"/>
            <a:r>
              <a:rPr lang="en-US" b="1" dirty="0" smtClean="0">
                <a:solidFill>
                  <a:srgbClr val="000000"/>
                </a:solidFill>
              </a:rPr>
              <a:t>3.3.1. Tuyên truyền miệng</a:t>
            </a:r>
          </a:p>
          <a:p>
            <a:pPr algn="just"/>
            <a:r>
              <a:rPr lang="en-US" b="1" dirty="0" smtClean="0">
                <a:solidFill>
                  <a:srgbClr val="000000"/>
                </a:solidFill>
              </a:rPr>
              <a:t>3.3.2. Tài liệu tuyên truyền</a:t>
            </a:r>
          </a:p>
          <a:p>
            <a:pPr algn="just"/>
            <a:r>
              <a:rPr lang="en-US" b="1" dirty="0" smtClean="0">
                <a:solidFill>
                  <a:srgbClr val="000000"/>
                </a:solidFill>
              </a:rPr>
              <a:t>3.3.3. Ứng dụng CNTT</a:t>
            </a:r>
          </a:p>
          <a:p>
            <a:pPr algn="just"/>
            <a:r>
              <a:rPr lang="en-US" b="1" dirty="0" smtClean="0">
                <a:solidFill>
                  <a:srgbClr val="000000"/>
                </a:solidFill>
              </a:rPr>
              <a:t>3.3.4. Tổ chức các cuộc thi, hội thi</a:t>
            </a:r>
          </a:p>
          <a:p>
            <a:pPr algn="just"/>
            <a:endParaRPr lang="en-US" b="1" dirty="0">
              <a:solidFill>
                <a:srgbClr val="000000"/>
              </a:solidFill>
            </a:endParaRPr>
          </a:p>
        </p:txBody>
      </p:sp>
    </p:spTree>
    <p:extLst>
      <p:ext uri="{BB962C8B-B14F-4D97-AF65-F5344CB8AC3E}">
        <p14:creationId xmlns:p14="http://schemas.microsoft.com/office/powerpoint/2010/main" val="23905620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20C32F-6D9C-4FA1-AE5D-B991672ACCAB}" type="slidenum">
              <a:rPr lang="en-US" smtClean="0"/>
              <a:pPr>
                <a:defRPr/>
              </a:pPr>
              <a:t>35</a:t>
            </a:fld>
            <a:endParaRPr lang="en-US"/>
          </a:p>
        </p:txBody>
      </p:sp>
      <p:sp>
        <p:nvSpPr>
          <p:cNvPr id="9" name="Rectangle 8"/>
          <p:cNvSpPr/>
          <p:nvPr/>
        </p:nvSpPr>
        <p:spPr>
          <a:xfrm>
            <a:off x="381000" y="4495800"/>
            <a:ext cx="8534400" cy="1981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just" defTabSz="401638" fontAlgn="auto">
              <a:spcBef>
                <a:spcPts val="0"/>
              </a:spcBef>
              <a:spcAft>
                <a:spcPts val="0"/>
              </a:spcAft>
              <a:defRPr/>
            </a:pPr>
            <a:r>
              <a:rPr lang="en-US" sz="2800"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Anh</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chị</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thường</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gặp</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những</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tình</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huống</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phức</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tạp</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khó</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khăn</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gì</a:t>
            </a:r>
            <a:r>
              <a:rPr lang="en-US" sz="2800" b="1" i="1" dirty="0" smtClean="0">
                <a:solidFill>
                  <a:schemeClr val="tx1"/>
                </a:solidFill>
                <a:latin typeface="Times New Roman" pitchFamily="18" charset="0"/>
                <a:cs typeface="Times New Roman" pitchFamily="18" charset="0"/>
              </a:rPr>
              <a:t> </a:t>
            </a:r>
            <a:r>
              <a:rPr lang="en-US" sz="2800" b="1" i="1" dirty="0" err="1" smtClean="0">
                <a:solidFill>
                  <a:schemeClr val="tx1"/>
                </a:solidFill>
                <a:latin typeface="Times New Roman" pitchFamily="18" charset="0"/>
                <a:cs typeface="Times New Roman" pitchFamily="18" charset="0"/>
              </a:rPr>
              <a:t>khi</a:t>
            </a:r>
            <a:r>
              <a:rPr lang="en-US" sz="2800" b="1" i="1" dirty="0" smtClean="0">
                <a:solidFill>
                  <a:schemeClr val="tx1"/>
                </a:solidFill>
                <a:latin typeface="Times New Roman" pitchFamily="18" charset="0"/>
                <a:cs typeface="Times New Roman" pitchFamily="18" charset="0"/>
              </a:rPr>
              <a:t> PBGDPL?</a:t>
            </a:r>
          </a:p>
          <a:p>
            <a:pPr algn="just" defTabSz="401638" fontAlgn="auto">
              <a:spcBef>
                <a:spcPts val="0"/>
              </a:spcBef>
              <a:spcAft>
                <a:spcPts val="0"/>
              </a:spcAft>
              <a:defRPr/>
            </a:pPr>
            <a:endParaRPr lang="en-US" sz="2800" b="1" i="1" dirty="0" smtClean="0">
              <a:solidFill>
                <a:schemeClr val="tx1"/>
              </a:solidFill>
              <a:latin typeface="Times New Roman" pitchFamily="18" charset="0"/>
              <a:cs typeface="Times New Roman" pitchFamily="18" charset="0"/>
            </a:endParaRPr>
          </a:p>
          <a:p>
            <a:pPr algn="just" defTabSz="401638" fontAlgn="auto">
              <a:spcBef>
                <a:spcPts val="0"/>
              </a:spcBef>
              <a:spcAft>
                <a:spcPts val="0"/>
              </a:spcAft>
              <a:defRPr/>
            </a:pPr>
            <a:r>
              <a:rPr lang="en-US" sz="2800" b="1" dirty="0" smtClean="0">
                <a:solidFill>
                  <a:schemeClr val="tx1"/>
                </a:solidFill>
                <a:latin typeface="Times New Roman" pitchFamily="18" charset="0"/>
                <a:cs typeface="Times New Roman" pitchFamily="18" charset="0"/>
              </a:rPr>
              <a:t>(</a:t>
            </a:r>
            <a:r>
              <a:rPr lang="en-US" sz="2800" b="1" dirty="0" err="1">
                <a:solidFill>
                  <a:schemeClr val="tx1"/>
                </a:solidFill>
                <a:latin typeface="Times New Roman" pitchFamily="18" charset="0"/>
                <a:cs typeface="Times New Roman" pitchFamily="18" charset="0"/>
              </a:rPr>
              <a:t>K</a:t>
            </a:r>
            <a:r>
              <a:rPr lang="en-US" sz="2800" b="1" dirty="0" err="1" smtClean="0">
                <a:solidFill>
                  <a:schemeClr val="tx1"/>
                </a:solidFill>
                <a:latin typeface="Times New Roman" pitchFamily="18" charset="0"/>
                <a:cs typeface="Times New Roman" pitchFamily="18" charset="0"/>
              </a:rPr>
              <a:t>ính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mời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đại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biểu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nêu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ra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huống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để</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trao</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đổi</a:t>
            </a:r>
            <a:r>
              <a:rPr lang="en-US" sz="2800" b="1" dirty="0" smtClean="0">
                <a:solidFill>
                  <a:schemeClr val="tx1"/>
                </a:solidFill>
                <a:latin typeface="Times New Roman" pitchFamily="18" charset="0"/>
                <a:cs typeface="Times New Roman" pitchFamily="18" charset="0"/>
              </a:rPr>
              <a:t>)</a:t>
            </a:r>
            <a:endParaRPr lang="en-US" sz="2800" b="1" i="1" dirty="0" smtClean="0">
              <a:solidFill>
                <a:schemeClr val="tx1"/>
              </a:solidFill>
              <a:latin typeface="Times New Roman" pitchFamily="18" charset="0"/>
              <a:cs typeface="Times New Roman" pitchFamily="18" charset="0"/>
            </a:endParaRPr>
          </a:p>
        </p:txBody>
      </p:sp>
      <p:pic>
        <p:nvPicPr>
          <p:cNvPr id="5122" name="Picture 2" descr="VDREA: ?. Dấu chấm hỏi đâu là sự th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715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0200" y="152400"/>
            <a:ext cx="6858000" cy="76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600" b="1" dirty="0" smtClean="0">
                <a:latin typeface="Times New Roman" pitchFamily="18" charset="0"/>
                <a:cs typeface="Times New Roman" pitchFamily="18" charset="0"/>
              </a:rPr>
              <a:t>IV</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Thảo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luận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huống</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113293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81200" y="228600"/>
            <a:ext cx="48353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600" b="1" dirty="0">
                <a:solidFill>
                  <a:srgbClr val="FF0000"/>
                </a:solidFill>
                <a:latin typeface="Times New Roman" pitchFamily="18" charset="0"/>
                <a:cs typeface="Times New Roman" pitchFamily="18" charset="0"/>
              </a:rPr>
              <a:t>V</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Thực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đánh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giá</a:t>
            </a:r>
            <a:endParaRPr lang="en-US" sz="3200" b="1" dirty="0">
              <a:solidFill>
                <a:srgbClr val="FF0000"/>
              </a:solidFill>
              <a:latin typeface="Times New Roman" pitchFamily="18" charset="0"/>
              <a:cs typeface="Times New Roman" pitchFamily="18" charset="0"/>
            </a:endParaRPr>
          </a:p>
        </p:txBody>
      </p:sp>
      <p:sp>
        <p:nvSpPr>
          <p:cNvPr id="4" name="Rectangle 3"/>
          <p:cNvSpPr/>
          <p:nvPr/>
        </p:nvSpPr>
        <p:spPr>
          <a:xfrm>
            <a:off x="609600" y="914400"/>
            <a:ext cx="8294198" cy="2895600"/>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just" defTabSz="401638" fontAlgn="auto">
              <a:spcBef>
                <a:spcPts val="0"/>
              </a:spcBef>
              <a:spcAft>
                <a:spcPts val="0"/>
              </a:spcAft>
              <a:defRPr/>
            </a:pPr>
            <a:r>
              <a:rPr lang="en-US" sz="2800" b="1" dirty="0" err="1" smtClean="0">
                <a:solidFill>
                  <a:schemeClr val="tx1"/>
                </a:solidFill>
                <a:latin typeface="Times New Roman" pitchFamily="18" charset="0"/>
                <a:cs typeface="Times New Roman" pitchFamily="18" charset="0"/>
              </a:rPr>
              <a:t>Nội</a:t>
            </a:r>
            <a:r>
              <a:rPr lang="en-US" sz="2800" b="1" dirty="0" smtClean="0">
                <a:solidFill>
                  <a:schemeClr val="tx1"/>
                </a:solidFill>
                <a:latin typeface="Times New Roman" pitchFamily="18" charset="0"/>
                <a:cs typeface="Times New Roman" pitchFamily="18" charset="0"/>
              </a:rPr>
              <a:t> dung </a:t>
            </a:r>
            <a:r>
              <a:rPr lang="en-US" sz="2800" b="1" dirty="0" err="1" smtClean="0">
                <a:solidFill>
                  <a:schemeClr val="tx1"/>
                </a:solidFill>
                <a:latin typeface="Times New Roman" pitchFamily="18" charset="0"/>
                <a:cs typeface="Times New Roman" pitchFamily="18" charset="0"/>
              </a:rPr>
              <a:t>thực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hành</a:t>
            </a:r>
            <a:r>
              <a:rPr lang="en-US" sz="2800" b="1" dirty="0" smtClean="0">
                <a:solidFill>
                  <a:schemeClr val="tx1"/>
                </a:solidFill>
                <a:latin typeface="Times New Roman" pitchFamily="18" charset="0"/>
                <a:cs typeface="Times New Roman" pitchFamily="18" charset="0"/>
              </a:rPr>
              <a:t>:</a:t>
            </a:r>
          </a:p>
          <a:p>
            <a:pPr indent="4016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Mời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biểu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tham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phổ</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chọn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dung)</a:t>
            </a:r>
          </a:p>
          <a:p>
            <a:pPr indent="4016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Hội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nghe</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góp</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đánh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hỏi</a:t>
            </a:r>
            <a:endParaRPr lang="en-US" sz="2800" dirty="0" smtClean="0">
              <a:solidFill>
                <a:schemeClr val="tx1"/>
              </a:solidFill>
              <a:latin typeface="Times New Roman" pitchFamily="18" charset="0"/>
              <a:cs typeface="Times New Roman" pitchFamily="18" charset="0"/>
            </a:endParaRPr>
          </a:p>
          <a:p>
            <a:pPr indent="401638" algn="just" defTabSz="401638" fontAlgn="auto">
              <a:spcBef>
                <a:spcPts val="0"/>
              </a:spcBef>
              <a:spcAft>
                <a:spcPts val="0"/>
              </a:spcAft>
              <a:buFontTx/>
              <a:buChar char="-"/>
              <a:defRPr/>
            </a:pPr>
            <a:r>
              <a:rPr lang="en-US" sz="2800" dirty="0" err="1" smtClean="0">
                <a:solidFill>
                  <a:schemeClr val="tx1"/>
                </a:solidFill>
                <a:latin typeface="Times New Roman" pitchFamily="18" charset="0"/>
                <a:cs typeface="Times New Roman" pitchFamily="18" charset="0"/>
              </a:rPr>
              <a:t>Nhận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xét</a:t>
            </a:r>
            <a:endParaRPr lang="en-US" sz="2800" dirty="0" smtClean="0">
              <a:solidFill>
                <a:schemeClr val="tx1"/>
              </a:solidFill>
              <a:latin typeface="Times New Roman" pitchFamily="18" charset="0"/>
              <a:cs typeface="Times New Roman" pitchFamily="18" charset="0"/>
            </a:endParaRPr>
          </a:p>
        </p:txBody>
      </p:sp>
      <p:pic>
        <p:nvPicPr>
          <p:cNvPr id="9218" name="Picture 2" descr="Bố cục một bài thuyết trình – VL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05200"/>
            <a:ext cx="6934200" cy="3336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1716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228600"/>
            <a:ext cx="8839200" cy="1754326"/>
          </a:xfrm>
          <a:prstGeom prst="rect">
            <a:avLst/>
          </a:prstGeom>
        </p:spPr>
        <p:txBody>
          <a:bodyPr wrap="square">
            <a:spAutoFit/>
          </a:bodyPr>
          <a:lstStyle/>
          <a:p>
            <a:pPr algn="ctr"/>
            <a:r>
              <a:rPr lang="en-US" sz="5400" b="1" i="1" dirty="0" err="1">
                <a:solidFill>
                  <a:srgbClr val="A60A9B"/>
                </a:solidFill>
                <a:latin typeface="Times New Roman" pitchFamily="18" charset="0"/>
                <a:cs typeface="Times New Roman" pitchFamily="18" charset="0"/>
              </a:rPr>
              <a:t>Cám</a:t>
            </a:r>
            <a:r>
              <a:rPr lang="en-US" sz="5400" b="1" i="1" dirty="0">
                <a:solidFill>
                  <a:srgbClr val="A60A9B"/>
                </a:solidFill>
                <a:latin typeface="Times New Roman" pitchFamily="18" charset="0"/>
                <a:cs typeface="Times New Roman" pitchFamily="18" charset="0"/>
              </a:rPr>
              <a:t> </a:t>
            </a:r>
            <a:r>
              <a:rPr lang="en-US" sz="5400" b="1" i="1" dirty="0" err="1">
                <a:solidFill>
                  <a:srgbClr val="A60A9B"/>
                </a:solidFill>
                <a:latin typeface="Times New Roman" pitchFamily="18" charset="0"/>
                <a:cs typeface="Times New Roman" pitchFamily="18" charset="0"/>
              </a:rPr>
              <a:t>ơn</a:t>
            </a:r>
            <a:r>
              <a:rPr lang="en-US" sz="5400" b="1" i="1" dirty="0">
                <a:solidFill>
                  <a:srgbClr val="A60A9B"/>
                </a:solidFill>
                <a:latin typeface="Times New Roman" pitchFamily="18" charset="0"/>
                <a:cs typeface="Times New Roman" pitchFamily="18" charset="0"/>
              </a:rPr>
              <a:t> </a:t>
            </a:r>
            <a:r>
              <a:rPr lang="en-US" sz="5400" b="1" i="1" dirty="0" err="1">
                <a:solidFill>
                  <a:srgbClr val="A60A9B"/>
                </a:solidFill>
                <a:latin typeface="Times New Roman" pitchFamily="18" charset="0"/>
                <a:cs typeface="Times New Roman" pitchFamily="18" charset="0"/>
              </a:rPr>
              <a:t>các</a:t>
            </a:r>
            <a:r>
              <a:rPr lang="en-US" sz="5400" b="1" i="1" dirty="0">
                <a:solidFill>
                  <a:srgbClr val="A60A9B"/>
                </a:solidFill>
                <a:latin typeface="Times New Roman" pitchFamily="18" charset="0"/>
                <a:cs typeface="Times New Roman" pitchFamily="18" charset="0"/>
              </a:rPr>
              <a:t> </a:t>
            </a:r>
            <a:r>
              <a:rPr lang="en-US" sz="5400" b="1" i="1" dirty="0" err="1" smtClean="0">
                <a:solidFill>
                  <a:srgbClr val="A60A9B"/>
                </a:solidFill>
                <a:latin typeface="Times New Roman" pitchFamily="18" charset="0"/>
                <a:cs typeface="Times New Roman" pitchFamily="18" charset="0"/>
              </a:rPr>
              <a:t>quý</a:t>
            </a:r>
            <a:r>
              <a:rPr lang="en-US" sz="5400" b="1" i="1" dirty="0" smtClean="0">
                <a:solidFill>
                  <a:srgbClr val="A60A9B"/>
                </a:solidFill>
                <a:latin typeface="Times New Roman" pitchFamily="18" charset="0"/>
                <a:cs typeface="Times New Roman" pitchFamily="18" charset="0"/>
              </a:rPr>
              <a:t> </a:t>
            </a:r>
            <a:r>
              <a:rPr lang="en-US" sz="5400" b="1" i="1" dirty="0" err="1" smtClean="0">
                <a:solidFill>
                  <a:srgbClr val="A60A9B"/>
                </a:solidFill>
                <a:latin typeface="Times New Roman" pitchFamily="18" charset="0"/>
                <a:cs typeface="Times New Roman" pitchFamily="18" charset="0"/>
              </a:rPr>
              <a:t>đại</a:t>
            </a:r>
            <a:r>
              <a:rPr lang="en-US" sz="5400" b="1" i="1" dirty="0" smtClean="0">
                <a:solidFill>
                  <a:srgbClr val="A60A9B"/>
                </a:solidFill>
                <a:latin typeface="Times New Roman" pitchFamily="18" charset="0"/>
                <a:cs typeface="Times New Roman" pitchFamily="18" charset="0"/>
              </a:rPr>
              <a:t> </a:t>
            </a:r>
            <a:r>
              <a:rPr lang="en-US" sz="5400" b="1" i="1" dirty="0" err="1" smtClean="0">
                <a:solidFill>
                  <a:srgbClr val="A60A9B"/>
                </a:solidFill>
                <a:latin typeface="Times New Roman" pitchFamily="18" charset="0"/>
                <a:cs typeface="Times New Roman" pitchFamily="18" charset="0"/>
              </a:rPr>
              <a:t>biểu</a:t>
            </a:r>
            <a:endParaRPr lang="en-US" sz="5400" b="1" i="1" dirty="0" smtClean="0">
              <a:solidFill>
                <a:srgbClr val="A60A9B"/>
              </a:solidFill>
              <a:latin typeface="Times New Roman" pitchFamily="18" charset="0"/>
              <a:cs typeface="Times New Roman" pitchFamily="18" charset="0"/>
            </a:endParaRPr>
          </a:p>
          <a:p>
            <a:pPr algn="ctr"/>
            <a:r>
              <a:rPr lang="en-US" sz="5400" b="1" i="1" dirty="0" smtClean="0">
                <a:solidFill>
                  <a:srgbClr val="A60A9B"/>
                </a:solidFill>
                <a:latin typeface="Times New Roman" pitchFamily="18" charset="0"/>
                <a:cs typeface="Times New Roman" pitchFamily="18" charset="0"/>
              </a:rPr>
              <a:t> </a:t>
            </a:r>
            <a:r>
              <a:rPr lang="en-US" sz="5400" b="1" i="1" dirty="0" err="1">
                <a:solidFill>
                  <a:srgbClr val="A60A9B"/>
                </a:solidFill>
                <a:latin typeface="Times New Roman" pitchFamily="18" charset="0"/>
                <a:cs typeface="Times New Roman" pitchFamily="18" charset="0"/>
              </a:rPr>
              <a:t>đã</a:t>
            </a:r>
            <a:r>
              <a:rPr lang="en-US" sz="5400" b="1" i="1" dirty="0">
                <a:solidFill>
                  <a:srgbClr val="A60A9B"/>
                </a:solidFill>
                <a:latin typeface="Times New Roman" pitchFamily="18" charset="0"/>
                <a:cs typeface="Times New Roman" pitchFamily="18" charset="0"/>
              </a:rPr>
              <a:t> </a:t>
            </a:r>
            <a:r>
              <a:rPr lang="en-US" sz="5400" b="1" i="1" dirty="0" err="1">
                <a:solidFill>
                  <a:srgbClr val="A60A9B"/>
                </a:solidFill>
                <a:latin typeface="Times New Roman" pitchFamily="18" charset="0"/>
                <a:cs typeface="Times New Roman" pitchFamily="18" charset="0"/>
              </a:rPr>
              <a:t>quan</a:t>
            </a:r>
            <a:r>
              <a:rPr lang="en-US" sz="5400" b="1" i="1" dirty="0">
                <a:solidFill>
                  <a:srgbClr val="A60A9B"/>
                </a:solidFill>
                <a:latin typeface="Times New Roman" pitchFamily="18" charset="0"/>
                <a:cs typeface="Times New Roman" pitchFamily="18" charset="0"/>
              </a:rPr>
              <a:t> </a:t>
            </a:r>
            <a:r>
              <a:rPr lang="en-US" sz="5400" b="1" i="1" dirty="0" err="1" smtClean="0">
                <a:solidFill>
                  <a:srgbClr val="A60A9B"/>
                </a:solidFill>
                <a:latin typeface="Times New Roman" pitchFamily="18" charset="0"/>
                <a:cs typeface="Times New Roman" pitchFamily="18" charset="0"/>
              </a:rPr>
              <a:t>tâm</a:t>
            </a:r>
            <a:r>
              <a:rPr lang="en-US" sz="5400" b="1" i="1" dirty="0" smtClean="0">
                <a:solidFill>
                  <a:srgbClr val="A60A9B"/>
                </a:solidFill>
                <a:latin typeface="Times New Roman" pitchFamily="18" charset="0"/>
                <a:cs typeface="Times New Roman" pitchFamily="18" charset="0"/>
              </a:rPr>
              <a:t>, </a:t>
            </a:r>
            <a:r>
              <a:rPr lang="en-US" sz="5400" b="1" i="1" dirty="0" err="1" smtClean="0">
                <a:solidFill>
                  <a:srgbClr val="A60A9B"/>
                </a:solidFill>
                <a:latin typeface="Times New Roman" pitchFamily="18" charset="0"/>
                <a:cs typeface="Times New Roman" pitchFamily="18" charset="0"/>
              </a:rPr>
              <a:t>theo</a:t>
            </a:r>
            <a:r>
              <a:rPr lang="en-US" sz="5400" b="1" i="1" dirty="0" smtClean="0">
                <a:solidFill>
                  <a:srgbClr val="A60A9B"/>
                </a:solidFill>
                <a:latin typeface="Times New Roman" pitchFamily="18" charset="0"/>
                <a:cs typeface="Times New Roman" pitchFamily="18" charset="0"/>
              </a:rPr>
              <a:t> </a:t>
            </a:r>
            <a:r>
              <a:rPr lang="en-US" sz="5400" b="1" i="1" dirty="0" err="1" smtClean="0">
                <a:solidFill>
                  <a:srgbClr val="A60A9B"/>
                </a:solidFill>
                <a:latin typeface="Times New Roman" pitchFamily="18" charset="0"/>
                <a:cs typeface="Times New Roman" pitchFamily="18" charset="0"/>
              </a:rPr>
              <a:t>dõi</a:t>
            </a:r>
            <a:r>
              <a:rPr lang="en-US" sz="5400" b="1" i="1" dirty="0" smtClean="0">
                <a:solidFill>
                  <a:srgbClr val="A60A9B"/>
                </a:solidFill>
                <a:latin typeface="Times New Roman" pitchFamily="18" charset="0"/>
                <a:cs typeface="Times New Roman" pitchFamily="18" charset="0"/>
              </a:rPr>
              <a:t>!</a:t>
            </a:r>
            <a:endParaRPr lang="en-US" sz="5400" dirty="0">
              <a:solidFill>
                <a:srgbClr val="A60A9B"/>
              </a:solidFill>
              <a:latin typeface="Times New Roman" pitchFamily="18" charset="0"/>
              <a:cs typeface="Times New Roman" pitchFamily="18" charset="0"/>
            </a:endParaRPr>
          </a:p>
        </p:txBody>
      </p:sp>
      <p:pic>
        <p:nvPicPr>
          <p:cNvPr id="3074" name="Picture 2" descr="http://dulichdongthapmuoi.com/upload/sanpham/474948945392.jpg"/>
          <p:cNvPicPr>
            <a:picLocks noChangeAspect="1" noChangeArrowheads="1"/>
          </p:cNvPicPr>
          <p:nvPr/>
        </p:nvPicPr>
        <p:blipFill>
          <a:blip r:embed="rId2"/>
          <a:srcRect/>
          <a:stretch>
            <a:fillRect/>
          </a:stretch>
        </p:blipFill>
        <p:spPr bwMode="auto">
          <a:xfrm>
            <a:off x="419100" y="2286000"/>
            <a:ext cx="8343900" cy="4114800"/>
          </a:xfrm>
          <a:prstGeom prst="rect">
            <a:avLst/>
          </a:prstGeom>
          <a:noFill/>
        </p:spPr>
      </p:pic>
    </p:spTree>
    <p:extLst>
      <p:ext uri="{BB962C8B-B14F-4D97-AF65-F5344CB8AC3E}">
        <p14:creationId xmlns:p14="http://schemas.microsoft.com/office/powerpoint/2010/main" val="4052296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 calcmode="lin" valueType="num">
                                      <p:cBhvr>
                                        <p:cTn id="25" dur="500" fill="hold"/>
                                        <p:tgtEl>
                                          <p:spTgt spid="3074"/>
                                        </p:tgtEl>
                                        <p:attrNameLst>
                                          <p:attrName>ppt_w</p:attrName>
                                        </p:attrNameLst>
                                      </p:cBhvr>
                                      <p:tavLst>
                                        <p:tav tm="0">
                                          <p:val>
                                            <p:fltVal val="0"/>
                                          </p:val>
                                        </p:tav>
                                        <p:tav tm="100000">
                                          <p:val>
                                            <p:strVal val="#ppt_w"/>
                                          </p:val>
                                        </p:tav>
                                      </p:tavLst>
                                    </p:anim>
                                    <p:anim calcmode="lin" valueType="num">
                                      <p:cBhvr>
                                        <p:cTn id="26" dur="500" fill="hold"/>
                                        <p:tgtEl>
                                          <p:spTgt spid="3074"/>
                                        </p:tgtEl>
                                        <p:attrNameLst>
                                          <p:attrName>ppt_h</p:attrName>
                                        </p:attrNameLst>
                                      </p:cBhvr>
                                      <p:tavLst>
                                        <p:tav tm="0">
                                          <p:val>
                                            <p:fltVal val="0"/>
                                          </p:val>
                                        </p:tav>
                                        <p:tav tm="100000">
                                          <p:val>
                                            <p:strVal val="#ppt_h"/>
                                          </p:val>
                                        </p:tav>
                                      </p:tavLst>
                                    </p:anim>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52399"/>
            <a:ext cx="5257800" cy="696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solidFill>
                  <a:schemeClr val="tx1"/>
                </a:solidFill>
                <a:latin typeface="Times New Roman" pitchFamily="18" charset="0"/>
                <a:cs typeface="Times New Roman" pitchFamily="18" charset="0"/>
              </a:rPr>
              <a:t>1. CÁC VĂN BẢN </a:t>
            </a:r>
            <a:endParaRPr lang="en-US" sz="2800" dirty="0">
              <a:solidFill>
                <a:schemeClr val="tx1"/>
              </a:solidFill>
              <a:latin typeface="Times New Roman" pitchFamily="18" charset="0"/>
              <a:cs typeface="Times New Roman" pitchFamily="18" charset="0"/>
            </a:endParaRPr>
          </a:p>
        </p:txBody>
      </p:sp>
      <p:sp>
        <p:nvSpPr>
          <p:cNvPr id="1025" name="Rectangle 1"/>
          <p:cNvSpPr>
            <a:spLocks noChangeArrowheads="1"/>
          </p:cNvSpPr>
          <p:nvPr/>
        </p:nvSpPr>
        <p:spPr bwMode="auto">
          <a:xfrm>
            <a:off x="228600" y="833481"/>
            <a:ext cx="8686800" cy="566308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vi-VN" sz="2600" dirty="0" smtClean="0">
                <a:latin typeface="Times New Roman" pitchFamily="18" charset="0"/>
                <a:cs typeface="Times New Roman" pitchFamily="18" charset="0"/>
              </a:rPr>
              <a:t>- </a:t>
            </a:r>
            <a:r>
              <a:rPr lang="en-US" sz="2600" dirty="0" smtClean="0">
                <a:solidFill>
                  <a:srgbClr val="FF0000"/>
                </a:solidFill>
                <a:latin typeface="Times New Roman" pitchFamily="18" charset="0"/>
                <a:cs typeface="Times New Roman" pitchFamily="18" charset="0"/>
              </a:rPr>
              <a:t>Chỉ thị</a:t>
            </a:r>
            <a:r>
              <a:rPr lang="en-US" sz="2600" dirty="0">
                <a:solidFill>
                  <a:srgbClr val="FF0000"/>
                </a:solidFill>
                <a:latin typeface="Times New Roman" pitchFamily="18" charset="0"/>
                <a:cs typeface="Times New Roman" pitchFamily="18" charset="0"/>
              </a:rPr>
              <a:t> </a:t>
            </a:r>
            <a:r>
              <a:rPr lang="en-US" sz="2600" dirty="0" smtClean="0">
                <a:solidFill>
                  <a:srgbClr val="FF0000"/>
                </a:solidFill>
                <a:latin typeface="Times New Roman" pitchFamily="18" charset="0"/>
                <a:cs typeface="Times New Roman" pitchFamily="18" charset="0"/>
              </a:rPr>
              <a:t>số 32-CT/TW </a:t>
            </a:r>
            <a:r>
              <a:rPr lang="vi-VN" sz="2600" dirty="0">
                <a:latin typeface="Times New Roman" pitchFamily="18" charset="0"/>
                <a:cs typeface="Times New Roman" pitchFamily="18" charset="0"/>
              </a:rPr>
              <a:t>ngày 09 tháng 12 năm </a:t>
            </a:r>
            <a:r>
              <a:rPr lang="vi-VN" sz="2600" dirty="0" smtClean="0">
                <a:latin typeface="Times New Roman" pitchFamily="18" charset="0"/>
                <a:cs typeface="Times New Roman" pitchFamily="18" charset="0"/>
              </a:rPr>
              <a:t>2003</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Ban </a:t>
            </a:r>
            <a:r>
              <a:rPr lang="en-US" sz="2600" dirty="0" err="1" smtClean="0">
                <a:latin typeface="Times New Roman" pitchFamily="18" charset="0"/>
                <a:cs typeface="Times New Roman" pitchFamily="18" charset="0"/>
              </a:rPr>
              <a:t>Bí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thư</a:t>
            </a:r>
            <a:r>
              <a:rPr lang="en-US" sz="2600" dirty="0" smtClean="0">
                <a:latin typeface="Times New Roman" pitchFamily="18" charset="0"/>
                <a:cs typeface="Times New Roman" pitchFamily="18" charset="0"/>
              </a:rPr>
              <a:t>, v</a:t>
            </a:r>
            <a:r>
              <a:rPr lang="vi-VN" sz="2600" dirty="0" smtClean="0">
                <a:latin typeface="Times New Roman" pitchFamily="18" charset="0"/>
                <a:cs typeface="Times New Roman" pitchFamily="18" charset="0"/>
              </a:rPr>
              <a:t>ề </a:t>
            </a:r>
            <a:r>
              <a:rPr lang="vi-VN" sz="2600" dirty="0">
                <a:latin typeface="Times New Roman" pitchFamily="18" charset="0"/>
                <a:cs typeface="Times New Roman" pitchFamily="18" charset="0"/>
              </a:rPr>
              <a:t>tăng cường sự lãnh đạo của Đảng trong công tác phổ biến, giáo dục pháp luật, nâng cao ý thức chấp hành pháp luật của cán bộ, nhân </a:t>
            </a:r>
            <a:r>
              <a:rPr lang="vi-VN" sz="2600" dirty="0" smtClean="0">
                <a:latin typeface="Times New Roman" pitchFamily="18" charset="0"/>
                <a:cs typeface="Times New Roman" pitchFamily="18" charset="0"/>
              </a:rPr>
              <a:t>dân</a:t>
            </a:r>
            <a:r>
              <a:rPr lang="en-US" sz="2600" dirty="0" smtClean="0">
                <a:latin typeface="Times New Roman" pitchFamily="18" charset="0"/>
                <a:cs typeface="Times New Roman" pitchFamily="18" charset="0"/>
              </a:rPr>
              <a:t>.</a:t>
            </a:r>
            <a:endParaRPr lang="vi-VN" sz="2600" dirty="0">
              <a:latin typeface="Times New Roman" pitchFamily="18" charset="0"/>
              <a:cs typeface="Times New Roman" pitchFamily="18" charset="0"/>
            </a:endParaRPr>
          </a:p>
          <a:p>
            <a:pPr indent="457200" algn="just" fontAlgn="base">
              <a:spcBef>
                <a:spcPct val="0"/>
              </a:spcBef>
              <a:spcAft>
                <a:spcPct val="0"/>
              </a:spcAft>
            </a:pPr>
            <a:r>
              <a:rPr lang="vi-VN" sz="2600" dirty="0">
                <a:latin typeface="Times New Roman" pitchFamily="18" charset="0"/>
                <a:cs typeface="Times New Roman" pitchFamily="18" charset="0"/>
              </a:rPr>
              <a:t>-</a:t>
            </a:r>
            <a:r>
              <a:rPr lang="vi-VN" sz="2600" dirty="0" smtClean="0">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Nghị</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quyết</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số</a:t>
            </a:r>
            <a:r>
              <a:rPr lang="en-US" sz="2600" dirty="0">
                <a:solidFill>
                  <a:srgbClr val="FF0000"/>
                </a:solidFill>
                <a:latin typeface="Times New Roman" pitchFamily="18" charset="0"/>
                <a:cs typeface="Times New Roman" pitchFamily="18" charset="0"/>
              </a:rPr>
              <a:t> 61/2007/NQ-CP </a:t>
            </a:r>
            <a:r>
              <a:rPr lang="vi-VN" sz="2600" dirty="0">
                <a:latin typeface="Times New Roman" pitchFamily="18" charset="0"/>
                <a:cs typeface="Times New Roman" pitchFamily="18" charset="0"/>
              </a:rPr>
              <a:t>ngày 07 tháng 12 năm 2007</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Chính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phủ</a:t>
            </a:r>
            <a:r>
              <a:rPr lang="en-US" sz="2600" dirty="0" smtClean="0">
                <a:latin typeface="Times New Roman" pitchFamily="18" charset="0"/>
                <a:cs typeface="Times New Roman" pitchFamily="18" charset="0"/>
              </a:rPr>
              <a:t>, v</a:t>
            </a:r>
            <a:r>
              <a:rPr lang="vi-VN" sz="2600" dirty="0" smtClean="0">
                <a:latin typeface="Times New Roman" pitchFamily="18" charset="0"/>
                <a:cs typeface="Times New Roman" pitchFamily="18" charset="0"/>
              </a:rPr>
              <a:t>ề </a:t>
            </a:r>
            <a:r>
              <a:rPr lang="vi-VN" sz="2600" dirty="0">
                <a:latin typeface="Times New Roman" pitchFamily="18" charset="0"/>
                <a:cs typeface="Times New Roman" pitchFamily="18" charset="0"/>
              </a:rPr>
              <a:t>việc tiếp tục thực hiện Chỉ thị số 32-CT/TW ngày 09 tháng 12 năm 2003 Ban Bí thư Trung ương Đảng (khoá IX) về tăng cường sự lãnh đạo của Đảng trong công tác phổ biến, giáo dục pháp luật, nâng cao ý thức chấp hành pháp luật của cán bộ, nhân dân</a:t>
            </a:r>
          </a:p>
          <a:p>
            <a:pPr indent="457200" algn="just" fontAlgn="base">
              <a:spcBef>
                <a:spcPct val="0"/>
              </a:spcBef>
              <a:spcAft>
                <a:spcPct val="0"/>
              </a:spcAft>
            </a:pPr>
            <a:r>
              <a:rPr lang="vi-VN" sz="2400" dirty="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Luật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Phổ</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biến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giáo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pháp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luật</a:t>
            </a:r>
            <a:r>
              <a:rPr lang="en-US" sz="2400" dirty="0">
                <a:solidFill>
                  <a:srgbClr val="FF0000"/>
                </a:solidFill>
                <a:latin typeface="Times New Roman" pitchFamily="18" charset="0"/>
                <a:cs typeface="Times New Roman" pitchFamily="18" charset="0"/>
              </a:rPr>
              <a:t> </a:t>
            </a:r>
            <a:r>
              <a:rPr lang="vi-VN" sz="2400" dirty="0">
                <a:latin typeface="Times New Roman" pitchFamily="18" charset="0"/>
                <a:cs typeface="Times New Roman" pitchFamily="18" charset="0"/>
              </a:rPr>
              <a:t>ngày 20 tháng 6 năm 2012</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indent="457200" algn="just" fontAlgn="base">
              <a:spcBef>
                <a:spcPct val="0"/>
              </a:spcBef>
              <a:spcAft>
                <a:spcPct val="0"/>
              </a:spcAft>
            </a:pPr>
            <a:r>
              <a:rPr lang="vi-VN" sz="2600" dirty="0">
                <a:latin typeface="Times New Roman" pitchFamily="18" charset="0"/>
                <a:cs typeface="Times New Roman" pitchFamily="18" charset="0"/>
              </a:rPr>
              <a:t>-</a:t>
            </a:r>
            <a:r>
              <a:rPr lang="vi-VN" sz="2600" dirty="0" smtClean="0">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Nghị</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định</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số</a:t>
            </a:r>
            <a:r>
              <a:rPr lang="en-US" sz="2600" dirty="0">
                <a:solidFill>
                  <a:srgbClr val="FF0000"/>
                </a:solidFill>
                <a:latin typeface="Times New Roman" pitchFamily="18" charset="0"/>
                <a:cs typeface="Times New Roman" pitchFamily="18" charset="0"/>
              </a:rPr>
              <a:t> </a:t>
            </a:r>
            <a:r>
              <a:rPr lang="en-US" sz="2600" dirty="0" smtClean="0">
                <a:solidFill>
                  <a:srgbClr val="FF0000"/>
                </a:solidFill>
                <a:latin typeface="Times New Roman" pitchFamily="18" charset="0"/>
                <a:cs typeface="Times New Roman" pitchFamily="18" charset="0"/>
              </a:rPr>
              <a:t>28/2013/NĐ-CP </a:t>
            </a:r>
            <a:r>
              <a:rPr lang="vi-VN" sz="2600" dirty="0" smtClean="0">
                <a:latin typeface="Times New Roman" pitchFamily="18" charset="0"/>
                <a:cs typeface="Times New Roman" pitchFamily="18" charset="0"/>
              </a:rPr>
              <a:t>ngày 04</a:t>
            </a:r>
            <a:r>
              <a:rPr lang="en-US" sz="2600" dirty="0" smtClean="0">
                <a:latin typeface="Times New Roman" pitchFamily="18" charset="0"/>
                <a:cs typeface="Times New Roman" pitchFamily="18" charset="0"/>
              </a:rPr>
              <a:t> </a:t>
            </a:r>
            <a:r>
              <a:rPr lang="vi-VN" sz="2600" dirty="0" smtClean="0">
                <a:latin typeface="Times New Roman" pitchFamily="18" charset="0"/>
                <a:cs typeface="Times New Roman" pitchFamily="18" charset="0"/>
              </a:rPr>
              <a:t>tháng </a:t>
            </a:r>
            <a:r>
              <a:rPr lang="vi-VN" sz="2600" dirty="0">
                <a:latin typeface="Times New Roman" pitchFamily="18" charset="0"/>
                <a:cs typeface="Times New Roman" pitchFamily="18" charset="0"/>
              </a:rPr>
              <a:t>04 </a:t>
            </a:r>
            <a:r>
              <a:rPr lang="vi-VN" sz="2600" dirty="0" smtClean="0">
                <a:latin typeface="Times New Roman" pitchFamily="18" charset="0"/>
                <a:cs typeface="Times New Roman" pitchFamily="18" charset="0"/>
              </a:rPr>
              <a:t>năm </a:t>
            </a:r>
            <a:r>
              <a:rPr lang="vi-VN" sz="2600" dirty="0">
                <a:latin typeface="Times New Roman" pitchFamily="18" charset="0"/>
                <a:cs typeface="Times New Roman" pitchFamily="18" charset="0"/>
              </a:rPr>
              <a:t>20</a:t>
            </a:r>
            <a:r>
              <a:rPr lang="en-US" sz="2600" dirty="0">
                <a:latin typeface="Times New Roman" pitchFamily="18" charset="0"/>
                <a:cs typeface="Times New Roman" pitchFamily="18" charset="0"/>
              </a:rPr>
              <a:t>13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Phủ</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q</a:t>
            </a:r>
            <a:r>
              <a:rPr lang="vi-VN" sz="2600" dirty="0" smtClean="0">
                <a:latin typeface="Times New Roman" pitchFamily="18" charset="0"/>
                <a:cs typeface="Times New Roman" pitchFamily="18" charset="0"/>
              </a:rPr>
              <a:t>uy </a:t>
            </a:r>
            <a:r>
              <a:rPr lang="vi-VN" sz="2600" dirty="0">
                <a:latin typeface="Times New Roman" pitchFamily="18" charset="0"/>
                <a:cs typeface="Times New Roman" pitchFamily="18" charset="0"/>
              </a:rPr>
              <a:t>định chi tiết một số điều và biện pháp</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thi hành Luật Phổ biến, giáo dục pháp luật</a:t>
            </a:r>
            <a:r>
              <a:rPr lang="en-US" sz="2600" dirty="0">
                <a:latin typeface="Times New Roman" pitchFamily="18" charset="0"/>
                <a:cs typeface="Times New Roman" pitchFamily="18" charset="0"/>
              </a:rPr>
              <a:t>. </a:t>
            </a:r>
            <a:endParaRPr lang="vi-VN" sz="2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00200" y="152399"/>
            <a:ext cx="5257800" cy="696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solidFill>
                  <a:schemeClr val="tx1"/>
                </a:solidFill>
                <a:latin typeface="Times New Roman" pitchFamily="18" charset="0"/>
                <a:cs typeface="Times New Roman" pitchFamily="18" charset="0"/>
              </a:rPr>
              <a:t>KẾT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LUẬN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BAN </a:t>
            </a:r>
            <a:r>
              <a:rPr lang="en-US" sz="2800" b="1" dirty="0" err="1" smtClean="0">
                <a:solidFill>
                  <a:schemeClr val="tx1"/>
                </a:solidFill>
                <a:latin typeface="Times New Roman" pitchFamily="18" charset="0"/>
                <a:cs typeface="Times New Roman" pitchFamily="18" charset="0"/>
              </a:rPr>
              <a:t>BÍ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a:t>
            </a:r>
            <a:endParaRPr lang="en-US" sz="2800" dirty="0">
              <a:solidFill>
                <a:schemeClr val="tx1"/>
              </a:solidFill>
              <a:latin typeface="Times New Roman" pitchFamily="18" charset="0"/>
              <a:cs typeface="Times New Roman" pitchFamily="18" charset="0"/>
            </a:endParaRPr>
          </a:p>
        </p:txBody>
      </p:sp>
      <p:sp>
        <p:nvSpPr>
          <p:cNvPr id="1025" name="Rectangle 1"/>
          <p:cNvSpPr>
            <a:spLocks noChangeArrowheads="1"/>
          </p:cNvSpPr>
          <p:nvPr/>
        </p:nvSpPr>
        <p:spPr bwMode="auto">
          <a:xfrm>
            <a:off x="228600" y="825057"/>
            <a:ext cx="8686800" cy="209288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2600" dirty="0" err="1" smtClean="0">
                <a:solidFill>
                  <a:srgbClr val="FF0000"/>
                </a:solidFill>
                <a:latin typeface="Times New Roman" pitchFamily="18" charset="0"/>
                <a:cs typeface="Times New Roman" pitchFamily="18" charset="0"/>
              </a:rPr>
              <a:t>Kết</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luận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Số</a:t>
            </a:r>
            <a:r>
              <a:rPr lang="en-US" sz="2600" dirty="0" smtClean="0">
                <a:solidFill>
                  <a:srgbClr val="FF0000"/>
                </a:solidFill>
                <a:latin typeface="Times New Roman" pitchFamily="18" charset="0"/>
                <a:cs typeface="Times New Roman" pitchFamily="18" charset="0"/>
              </a:rPr>
              <a:t> 80-KL/TW </a:t>
            </a:r>
            <a:r>
              <a:rPr lang="en-US" sz="2600" dirty="0" err="1" smtClean="0">
                <a:solidFill>
                  <a:srgbClr val="FF0000"/>
                </a:solidFill>
                <a:latin typeface="Times New Roman" pitchFamily="18" charset="0"/>
                <a:cs typeface="Times New Roman" pitchFamily="18" charset="0"/>
              </a:rPr>
              <a:t>ngày</a:t>
            </a:r>
            <a:r>
              <a:rPr lang="en-US" sz="2600" dirty="0" smtClean="0">
                <a:solidFill>
                  <a:srgbClr val="FF0000"/>
                </a:solidFill>
                <a:latin typeface="Times New Roman" pitchFamily="18" charset="0"/>
                <a:cs typeface="Times New Roman" pitchFamily="18" charset="0"/>
              </a:rPr>
              <a:t> 20 </a:t>
            </a:r>
            <a:r>
              <a:rPr lang="en-US" sz="2600" dirty="0" err="1" smtClean="0">
                <a:solidFill>
                  <a:srgbClr val="FF0000"/>
                </a:solidFill>
                <a:latin typeface="Times New Roman" pitchFamily="18" charset="0"/>
                <a:cs typeface="Times New Roman" pitchFamily="18" charset="0"/>
              </a:rPr>
              <a:t>tháng</a:t>
            </a:r>
            <a:r>
              <a:rPr lang="en-US" sz="2600" dirty="0" smtClean="0">
                <a:solidFill>
                  <a:srgbClr val="FF0000"/>
                </a:solidFill>
                <a:latin typeface="Times New Roman" pitchFamily="18" charset="0"/>
                <a:cs typeface="Times New Roman" pitchFamily="18" charset="0"/>
              </a:rPr>
              <a:t> 6 </a:t>
            </a:r>
            <a:r>
              <a:rPr lang="en-US" sz="2600" dirty="0" err="1" smtClean="0">
                <a:solidFill>
                  <a:srgbClr val="FF0000"/>
                </a:solidFill>
                <a:latin typeface="Times New Roman" pitchFamily="18" charset="0"/>
                <a:cs typeface="Times New Roman" pitchFamily="18" charset="0"/>
              </a:rPr>
              <a:t>năm</a:t>
            </a:r>
            <a:r>
              <a:rPr lang="en-US" sz="2600" dirty="0" smtClean="0">
                <a:solidFill>
                  <a:srgbClr val="FF0000"/>
                </a:solidFill>
                <a:latin typeface="Times New Roman" pitchFamily="18" charset="0"/>
                <a:cs typeface="Times New Roman" pitchFamily="18" charset="0"/>
              </a:rPr>
              <a:t> 2020 </a:t>
            </a:r>
            <a:r>
              <a:rPr lang="en-US" sz="2600" dirty="0" err="1" smtClean="0">
                <a:solidFill>
                  <a:srgbClr val="FF0000"/>
                </a:solidFill>
                <a:latin typeface="Times New Roman" pitchFamily="18" charset="0"/>
                <a:cs typeface="Times New Roman" pitchFamily="18" charset="0"/>
              </a:rPr>
              <a:t>của</a:t>
            </a:r>
            <a:r>
              <a:rPr lang="en-US" sz="2600" dirty="0" smtClean="0">
                <a:solidFill>
                  <a:srgbClr val="FF0000"/>
                </a:solidFill>
                <a:latin typeface="Times New Roman" pitchFamily="18" charset="0"/>
                <a:cs typeface="Times New Roman" pitchFamily="18" charset="0"/>
              </a:rPr>
              <a:t> Ban </a:t>
            </a:r>
            <a:r>
              <a:rPr lang="en-US" sz="2600" dirty="0" err="1" smtClean="0">
                <a:solidFill>
                  <a:srgbClr val="FF0000"/>
                </a:solidFill>
                <a:latin typeface="Times New Roman" pitchFamily="18" charset="0"/>
                <a:cs typeface="Times New Roman" pitchFamily="18" charset="0"/>
              </a:rPr>
              <a:t>Chấp</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hành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trung</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ương</a:t>
            </a:r>
            <a:r>
              <a:rPr lang="en-US" sz="2600" dirty="0" smtClean="0">
                <a:solidFill>
                  <a:srgbClr val="FF0000"/>
                </a:solidFill>
                <a:latin typeface="Times New Roman" pitchFamily="18" charset="0"/>
                <a:cs typeface="Times New Roman" pitchFamily="18" charset="0"/>
              </a:rPr>
              <a:t> </a:t>
            </a:r>
            <a:r>
              <a:rPr lang="vi-VN" sz="2600" dirty="0" smtClean="0">
                <a:solidFill>
                  <a:srgbClr val="FF0000"/>
                </a:solidFill>
                <a:latin typeface="Times New Roman" pitchFamily="18" charset="0"/>
                <a:cs typeface="Times New Roman" pitchFamily="18" charset="0"/>
              </a:rPr>
              <a:t>về </a:t>
            </a:r>
            <a:r>
              <a:rPr lang="vi-VN" sz="2600" dirty="0">
                <a:solidFill>
                  <a:srgbClr val="FF0000"/>
                </a:solidFill>
                <a:latin typeface="Times New Roman" pitchFamily="18" charset="0"/>
                <a:cs typeface="Times New Roman" pitchFamily="18" charset="0"/>
              </a:rPr>
              <a:t>việc tiếp tục thực hiện Chỉ thị số 32-CT/TW của Ban Bí </a:t>
            </a:r>
            <a:r>
              <a:rPr lang="vi-VN" sz="2600" dirty="0" smtClean="0">
                <a:solidFill>
                  <a:srgbClr val="FF0000"/>
                </a:solidFill>
                <a:latin typeface="Times New Roman" pitchFamily="18" charset="0"/>
                <a:cs typeface="Times New Roman" pitchFamily="18" charset="0"/>
              </a:rPr>
              <a:t>thư</a:t>
            </a:r>
            <a:r>
              <a:rPr lang="en-US" sz="2600" dirty="0" smtClean="0">
                <a:solidFill>
                  <a:srgbClr val="FF0000"/>
                </a:solidFill>
                <a:latin typeface="Times New Roman" pitchFamily="18" charset="0"/>
                <a:cs typeface="Times New Roman" pitchFamily="18" charset="0"/>
              </a:rPr>
              <a:t>,</a:t>
            </a:r>
            <a:r>
              <a:rPr lang="vi-VN" sz="2600" dirty="0" smtClean="0">
                <a:solidFill>
                  <a:srgbClr val="FF0000"/>
                </a:solidFill>
                <a:latin typeface="Times New Roman" pitchFamily="18" charset="0"/>
                <a:cs typeface="Times New Roman" pitchFamily="18" charset="0"/>
              </a:rPr>
              <a:t> </a:t>
            </a:r>
            <a:r>
              <a:rPr lang="vi-VN" sz="2600" dirty="0">
                <a:solidFill>
                  <a:srgbClr val="FF0000"/>
                </a:solidFill>
                <a:latin typeface="Times New Roman" pitchFamily="18" charset="0"/>
                <a:cs typeface="Times New Roman" pitchFamily="18" charset="0"/>
              </a:rPr>
              <a:t>về tăng cường sự lãnh đạo của Đảng trong công tác phổ biến, giáo dục pháp luật, nâng cao ý thức chấp hành pháp luật của cán bộ, </a:t>
            </a:r>
            <a:r>
              <a:rPr lang="en-US" sz="2600" dirty="0" smtClean="0">
                <a:solidFill>
                  <a:srgbClr val="FF0000"/>
                </a:solidFill>
                <a:latin typeface="Times New Roman" pitchFamily="18" charset="0"/>
                <a:cs typeface="Times New Roman" pitchFamily="18" charset="0"/>
              </a:rPr>
              <a:t>N</a:t>
            </a:r>
            <a:r>
              <a:rPr lang="vi-VN" sz="2600" dirty="0" smtClean="0">
                <a:solidFill>
                  <a:srgbClr val="FF0000"/>
                </a:solidFill>
                <a:latin typeface="Times New Roman" pitchFamily="18" charset="0"/>
                <a:cs typeface="Times New Roman" pitchFamily="18" charset="0"/>
              </a:rPr>
              <a:t>hân dân</a:t>
            </a:r>
            <a:r>
              <a:rPr lang="en-US" sz="2600" dirty="0" smtClean="0">
                <a:solidFill>
                  <a:srgbClr val="FF0000"/>
                </a:solidFill>
                <a:latin typeface="Times New Roman" pitchFamily="18" charset="0"/>
                <a:cs typeface="Times New Roman" pitchFamily="18" charset="0"/>
              </a:rPr>
              <a:t> </a:t>
            </a:r>
            <a:endParaRPr lang="vi-VN" sz="2600"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914400" y="3124200"/>
            <a:ext cx="7391400" cy="3352800"/>
          </a:xfrm>
          <a:prstGeom prst="rect">
            <a:avLst/>
          </a:prstGeom>
        </p:spPr>
      </p:pic>
    </p:spTree>
    <p:extLst>
      <p:ext uri="{BB962C8B-B14F-4D97-AF65-F5344CB8AC3E}">
        <p14:creationId xmlns:p14="http://schemas.microsoft.com/office/powerpoint/2010/main" val="3893381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490661"/>
            <a:ext cx="5257800" cy="696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solidFill>
                  <a:schemeClr val="tx1"/>
                </a:solidFill>
                <a:latin typeface="Times New Roman" pitchFamily="18" charset="0"/>
                <a:cs typeface="Times New Roman" pitchFamily="18" charset="0"/>
              </a:rPr>
              <a:t>KẾT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LUẬN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BAN </a:t>
            </a:r>
            <a:r>
              <a:rPr lang="en-US" sz="2800" b="1" dirty="0" err="1" smtClean="0">
                <a:solidFill>
                  <a:schemeClr val="tx1"/>
                </a:solidFill>
                <a:latin typeface="Times New Roman" pitchFamily="18" charset="0"/>
                <a:cs typeface="Times New Roman" pitchFamily="18" charset="0"/>
              </a:rPr>
              <a:t>BÍ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a:t>
            </a:r>
            <a:endParaRPr lang="en-US" sz="2800" dirty="0">
              <a:solidFill>
                <a:schemeClr val="tx1"/>
              </a:solidFill>
              <a:latin typeface="Times New Roman" pitchFamily="18" charset="0"/>
              <a:cs typeface="Times New Roman" pitchFamily="18" charset="0"/>
            </a:endParaRPr>
          </a:p>
        </p:txBody>
      </p:sp>
      <p:sp>
        <p:nvSpPr>
          <p:cNvPr id="1025" name="Rectangle 1"/>
          <p:cNvSpPr>
            <a:spLocks noChangeArrowheads="1"/>
          </p:cNvSpPr>
          <p:nvPr/>
        </p:nvSpPr>
        <p:spPr bwMode="auto">
          <a:xfrm>
            <a:off x="264319" y="2209800"/>
            <a:ext cx="8686800" cy="44935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vi-VN" sz="2600" b="1" dirty="0" smtClean="0">
                <a:solidFill>
                  <a:srgbClr val="FF0000"/>
                </a:solidFill>
                <a:latin typeface="Times New Roman" pitchFamily="18" charset="0"/>
                <a:cs typeface="Times New Roman" pitchFamily="18" charset="0"/>
              </a:rPr>
              <a:t>1. Qua </a:t>
            </a:r>
            <a:r>
              <a:rPr lang="vi-VN" sz="2600" b="1" dirty="0">
                <a:solidFill>
                  <a:srgbClr val="FF0000"/>
                </a:solidFill>
                <a:latin typeface="Times New Roman" pitchFamily="18" charset="0"/>
                <a:cs typeface="Times New Roman" pitchFamily="18" charset="0"/>
              </a:rPr>
              <a:t>hơn 15 năm thực hiện Chỉ thị số 32-CT/TW, công tác phổ biến, giáo dục pháp luật đã đạt được những kết quả quan trọng. </a:t>
            </a:r>
            <a:endParaRPr lang="en-US" sz="2600" b="1" dirty="0" smtClean="0">
              <a:solidFill>
                <a:srgbClr val="FF0000"/>
              </a:solidFill>
              <a:latin typeface="Times New Roman" pitchFamily="18" charset="0"/>
              <a:cs typeface="Times New Roman" pitchFamily="18" charset="0"/>
            </a:endParaRPr>
          </a:p>
          <a:p>
            <a:pPr indent="457200" algn="just" fontAlgn="base">
              <a:spcBef>
                <a:spcPct val="0"/>
              </a:spcBef>
              <a:spcAft>
                <a:spcPct val="0"/>
              </a:spcAft>
            </a:pPr>
            <a:r>
              <a:rPr lang="vi-VN" sz="2600" dirty="0" smtClean="0">
                <a:solidFill>
                  <a:srgbClr val="7030A0"/>
                </a:solidFill>
                <a:latin typeface="Times New Roman" pitchFamily="18" charset="0"/>
                <a:cs typeface="Times New Roman" pitchFamily="18" charset="0"/>
              </a:rPr>
              <a:t>Nhận </a:t>
            </a:r>
            <a:r>
              <a:rPr lang="vi-VN" sz="2600" dirty="0">
                <a:solidFill>
                  <a:srgbClr val="7030A0"/>
                </a:solidFill>
                <a:latin typeface="Times New Roman" pitchFamily="18" charset="0"/>
                <a:cs typeface="Times New Roman" pitchFamily="18" charset="0"/>
              </a:rPr>
              <a:t>thức của các cấp ủy, tổ chức đảng và cả hệ thống chính trị về vai trò, tầm quan trọng của công tác phổ biến, giáo dục pháp luật được nâng lên. </a:t>
            </a:r>
            <a:endParaRPr lang="en-US" sz="2600" dirty="0" smtClean="0">
              <a:solidFill>
                <a:srgbClr val="7030A0"/>
              </a:solidFill>
              <a:latin typeface="Times New Roman" pitchFamily="18" charset="0"/>
              <a:cs typeface="Times New Roman" pitchFamily="18" charset="0"/>
            </a:endParaRPr>
          </a:p>
          <a:p>
            <a:pPr indent="457200" algn="just" fontAlgn="base">
              <a:spcBef>
                <a:spcPct val="0"/>
              </a:spcBef>
              <a:spcAft>
                <a:spcPct val="0"/>
              </a:spcAft>
            </a:pPr>
            <a:r>
              <a:rPr lang="vi-VN" sz="2600" dirty="0" smtClean="0">
                <a:solidFill>
                  <a:srgbClr val="7030A0"/>
                </a:solidFill>
                <a:latin typeface="Times New Roman" pitchFamily="18" charset="0"/>
                <a:cs typeface="Times New Roman" pitchFamily="18" charset="0"/>
              </a:rPr>
              <a:t>Thể </a:t>
            </a:r>
            <a:r>
              <a:rPr lang="vi-VN" sz="2600" dirty="0">
                <a:solidFill>
                  <a:srgbClr val="7030A0"/>
                </a:solidFill>
                <a:latin typeface="Times New Roman" pitchFamily="18" charset="0"/>
                <a:cs typeface="Times New Roman" pitchFamily="18" charset="0"/>
              </a:rPr>
              <a:t>chế, chính sách về phổ biến, giáo dục pháp luật từng bước được hoàn thiện. </a:t>
            </a:r>
            <a:endParaRPr lang="en-US" sz="2600" dirty="0" smtClean="0">
              <a:solidFill>
                <a:srgbClr val="7030A0"/>
              </a:solidFill>
              <a:latin typeface="Times New Roman" pitchFamily="18" charset="0"/>
              <a:cs typeface="Times New Roman" pitchFamily="18" charset="0"/>
            </a:endParaRPr>
          </a:p>
          <a:p>
            <a:pPr indent="457200" algn="just" fontAlgn="base">
              <a:spcBef>
                <a:spcPct val="0"/>
              </a:spcBef>
              <a:spcAft>
                <a:spcPct val="0"/>
              </a:spcAft>
            </a:pPr>
            <a:r>
              <a:rPr lang="vi-VN" sz="2600" dirty="0" smtClean="0">
                <a:solidFill>
                  <a:srgbClr val="7030A0"/>
                </a:solidFill>
                <a:latin typeface="Times New Roman" pitchFamily="18" charset="0"/>
                <a:cs typeface="Times New Roman" pitchFamily="18" charset="0"/>
              </a:rPr>
              <a:t>Ý </a:t>
            </a:r>
            <a:r>
              <a:rPr lang="vi-VN" sz="2600" dirty="0">
                <a:solidFill>
                  <a:srgbClr val="7030A0"/>
                </a:solidFill>
                <a:latin typeface="Times New Roman" pitchFamily="18" charset="0"/>
                <a:cs typeface="Times New Roman" pitchFamily="18" charset="0"/>
              </a:rPr>
              <a:t>thức chấp hành pháp luật của cán bộ, nhân dân có bước chuyển biến tích cực, góp phần bảo đảm quyền con người, quyền công dân, an ninh trật tự và phát triển kinh tế - xã hội.</a:t>
            </a:r>
          </a:p>
        </p:txBody>
      </p:sp>
      <p:pic>
        <p:nvPicPr>
          <p:cNvPr id="5" name="Picture 4"/>
          <p:cNvPicPr>
            <a:picLocks noChangeAspect="1"/>
          </p:cNvPicPr>
          <p:nvPr/>
        </p:nvPicPr>
        <p:blipFill>
          <a:blip r:embed="rId2"/>
          <a:stretch>
            <a:fillRect/>
          </a:stretch>
        </p:blipFill>
        <p:spPr>
          <a:xfrm>
            <a:off x="5791200" y="95783"/>
            <a:ext cx="3188494" cy="2155936"/>
          </a:xfrm>
          <a:prstGeom prst="rect">
            <a:avLst/>
          </a:prstGeom>
        </p:spPr>
      </p:pic>
    </p:spTree>
    <p:extLst>
      <p:ext uri="{BB962C8B-B14F-4D97-AF65-F5344CB8AC3E}">
        <p14:creationId xmlns:p14="http://schemas.microsoft.com/office/powerpoint/2010/main" val="3947686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437" y="1513329"/>
            <a:ext cx="5257800" cy="6964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solidFill>
                  <a:schemeClr val="tx1"/>
                </a:solidFill>
                <a:latin typeface="Times New Roman" pitchFamily="18" charset="0"/>
                <a:cs typeface="Times New Roman" pitchFamily="18" charset="0"/>
              </a:rPr>
              <a:t>KẾT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LUẬN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CỦA</a:t>
            </a:r>
            <a:r>
              <a:rPr lang="en-US" sz="2800" b="1" dirty="0" smtClean="0">
                <a:solidFill>
                  <a:schemeClr val="tx1"/>
                </a:solidFill>
                <a:latin typeface="Times New Roman" pitchFamily="18" charset="0"/>
                <a:cs typeface="Times New Roman" pitchFamily="18" charset="0"/>
              </a:rPr>
              <a:t> BAN </a:t>
            </a:r>
            <a:r>
              <a:rPr lang="en-US" sz="2800" b="1" dirty="0" err="1" smtClean="0">
                <a:solidFill>
                  <a:schemeClr val="tx1"/>
                </a:solidFill>
                <a:latin typeface="Times New Roman" pitchFamily="18" charset="0"/>
                <a:cs typeface="Times New Roman" pitchFamily="18" charset="0"/>
              </a:rPr>
              <a:t>BÍ</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THƯ</a:t>
            </a:r>
            <a:endParaRPr lang="en-US" sz="2800" dirty="0">
              <a:solidFill>
                <a:schemeClr val="tx1"/>
              </a:solidFill>
              <a:latin typeface="Times New Roman" pitchFamily="18" charset="0"/>
              <a:cs typeface="Times New Roman" pitchFamily="18" charset="0"/>
            </a:endParaRPr>
          </a:p>
        </p:txBody>
      </p:sp>
      <p:sp>
        <p:nvSpPr>
          <p:cNvPr id="1025" name="Rectangle 1"/>
          <p:cNvSpPr>
            <a:spLocks noChangeArrowheads="1"/>
          </p:cNvSpPr>
          <p:nvPr/>
        </p:nvSpPr>
        <p:spPr bwMode="auto">
          <a:xfrm>
            <a:off x="152400" y="2212062"/>
            <a:ext cx="8686800" cy="44935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en-US" sz="2600" dirty="0">
              <a:solidFill>
                <a:srgbClr val="7030A0"/>
              </a:solidFill>
              <a:latin typeface="Times New Roman" pitchFamily="18" charset="0"/>
              <a:cs typeface="Times New Roman" pitchFamily="18" charset="0"/>
            </a:endParaRPr>
          </a:p>
          <a:p>
            <a:pPr algn="just" fontAlgn="base">
              <a:spcBef>
                <a:spcPct val="0"/>
              </a:spcBef>
              <a:spcAft>
                <a:spcPct val="0"/>
              </a:spcAft>
            </a:pPr>
            <a:r>
              <a:rPr lang="en-US" sz="2600" dirty="0" smtClean="0">
                <a:solidFill>
                  <a:srgbClr val="7030A0"/>
                </a:solidFill>
                <a:latin typeface="Times New Roman" pitchFamily="18" charset="0"/>
                <a:cs typeface="Times New Roman" pitchFamily="18" charset="0"/>
              </a:rPr>
              <a:t>	</a:t>
            </a:r>
            <a:r>
              <a:rPr lang="vi-VN" sz="2600" b="1" dirty="0" smtClean="0">
                <a:solidFill>
                  <a:srgbClr val="FF0000"/>
                </a:solidFill>
                <a:latin typeface="Times New Roman" pitchFamily="18" charset="0"/>
                <a:cs typeface="Times New Roman" pitchFamily="18" charset="0"/>
              </a:rPr>
              <a:t>Tuy </a:t>
            </a:r>
            <a:r>
              <a:rPr lang="vi-VN" sz="2600" b="1" dirty="0">
                <a:solidFill>
                  <a:srgbClr val="FF0000"/>
                </a:solidFill>
                <a:latin typeface="Times New Roman" pitchFamily="18" charset="0"/>
                <a:cs typeface="Times New Roman" pitchFamily="18" charset="0"/>
              </a:rPr>
              <a:t>nhiên, công tác </a:t>
            </a:r>
            <a:r>
              <a:rPr lang="en-US" sz="2600" b="1" dirty="0" err="1" smtClean="0">
                <a:solidFill>
                  <a:srgbClr val="FF0000"/>
                </a:solidFill>
                <a:latin typeface="Times New Roman" pitchFamily="18" charset="0"/>
                <a:cs typeface="Times New Roman" pitchFamily="18" charset="0"/>
              </a:rPr>
              <a:t>PBGDPL</a:t>
            </a:r>
            <a:r>
              <a:rPr lang="en-US" sz="2600" b="1" dirty="0" smtClean="0">
                <a:solidFill>
                  <a:srgbClr val="FF0000"/>
                </a:solidFill>
                <a:latin typeface="Times New Roman" pitchFamily="18" charset="0"/>
                <a:cs typeface="Times New Roman" pitchFamily="18" charset="0"/>
              </a:rPr>
              <a:t> </a:t>
            </a:r>
            <a:r>
              <a:rPr lang="vi-VN" sz="2600" b="1" dirty="0" smtClean="0">
                <a:solidFill>
                  <a:srgbClr val="FF0000"/>
                </a:solidFill>
                <a:latin typeface="Times New Roman" pitchFamily="18" charset="0"/>
                <a:cs typeface="Times New Roman" pitchFamily="18" charset="0"/>
              </a:rPr>
              <a:t>vẫn </a:t>
            </a:r>
            <a:r>
              <a:rPr lang="vi-VN" sz="2600" b="1" dirty="0">
                <a:solidFill>
                  <a:srgbClr val="FF0000"/>
                </a:solidFill>
                <a:latin typeface="Times New Roman" pitchFamily="18" charset="0"/>
                <a:cs typeface="Times New Roman" pitchFamily="18" charset="0"/>
              </a:rPr>
              <a:t>còn hạn chế. </a:t>
            </a:r>
            <a:endParaRPr lang="en-US" sz="2600" b="1" dirty="0" smtClean="0">
              <a:solidFill>
                <a:srgbClr val="FF000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Một </a:t>
            </a:r>
            <a:r>
              <a:rPr lang="vi-VN" sz="2600" dirty="0">
                <a:solidFill>
                  <a:srgbClr val="7030A0"/>
                </a:solidFill>
                <a:latin typeface="Times New Roman" pitchFamily="18" charset="0"/>
                <a:cs typeface="Times New Roman" pitchFamily="18" charset="0"/>
              </a:rPr>
              <a:t>số cấp ủy đảng, chính quyền chưa quan tâm đúng mức công tác phổ biến, giáo dục pháp luật. </a:t>
            </a:r>
            <a:endParaRPr lang="en-US" sz="2600" dirty="0" smtClean="0">
              <a:solidFill>
                <a:srgbClr val="7030A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Phương </a:t>
            </a:r>
            <a:r>
              <a:rPr lang="vi-VN" sz="2600" dirty="0">
                <a:solidFill>
                  <a:srgbClr val="7030A0"/>
                </a:solidFill>
                <a:latin typeface="Times New Roman" pitchFamily="18" charset="0"/>
                <a:cs typeface="Times New Roman" pitchFamily="18" charset="0"/>
              </a:rPr>
              <a:t>thức, nội dung phổ biến, giáo dục pháp luật, việc sử dụng nguồn lực tài chính và huy động nguồn lực xã hội phục vụ công tác phổ biến, giáo dục pháp luật chưa thật hiệu quả. </a:t>
            </a:r>
            <a:endParaRPr lang="en-US" sz="2600" dirty="0" smtClean="0">
              <a:solidFill>
                <a:srgbClr val="7030A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Sự </a:t>
            </a:r>
            <a:r>
              <a:rPr lang="vi-VN" sz="2600" dirty="0">
                <a:solidFill>
                  <a:srgbClr val="7030A0"/>
                </a:solidFill>
                <a:latin typeface="Times New Roman" pitchFamily="18" charset="0"/>
                <a:cs typeface="Times New Roman" pitchFamily="18" charset="0"/>
              </a:rPr>
              <a:t>phối hợp giữa công tác xây dựng pháp luật, phổ biến, giáo dục pháp luật và tổ chức thi hành pháp luật chưa chặt chẽ</a:t>
            </a:r>
            <a:r>
              <a:rPr lang="vi-VN" sz="2600" dirty="0" smtClean="0">
                <a:solidFill>
                  <a:srgbClr val="7030A0"/>
                </a:solidFill>
                <a:latin typeface="Times New Roman" pitchFamily="18" charset="0"/>
                <a:cs typeface="Times New Roman" pitchFamily="18" charset="0"/>
              </a:rPr>
              <a:t>.</a:t>
            </a:r>
            <a:endParaRPr lang="en-US" sz="2600" dirty="0" smtClean="0">
              <a:solidFill>
                <a:srgbClr val="7030A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Ý thức tôn trọng và chấp hành pháp luật của một bộ phận cán bộ, nhân dân còn hạn chế.</a:t>
            </a:r>
            <a:endParaRPr lang="en-US" sz="2600" dirty="0" smtClean="0">
              <a:solidFill>
                <a:srgbClr val="7030A0"/>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6248400" y="152400"/>
            <a:ext cx="2705100" cy="2286000"/>
          </a:xfrm>
          <a:prstGeom prst="rect">
            <a:avLst/>
          </a:prstGeom>
        </p:spPr>
      </p:pic>
    </p:spTree>
    <p:extLst>
      <p:ext uri="{BB962C8B-B14F-4D97-AF65-F5344CB8AC3E}">
        <p14:creationId xmlns:p14="http://schemas.microsoft.com/office/powerpoint/2010/main" val="2610870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76200"/>
            <a:ext cx="8610600" cy="3124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800" b="1" dirty="0">
                <a:solidFill>
                  <a:srgbClr val="FF0000"/>
                </a:solidFill>
                <a:latin typeface="Times New Roman" pitchFamily="18" charset="0"/>
                <a:cs typeface="Times New Roman" pitchFamily="18" charset="0"/>
              </a:rPr>
              <a:t>2. Để tăng cường chất lượng, hiệu quả công tác </a:t>
            </a:r>
            <a:r>
              <a:rPr lang="en-US" sz="2800" b="1" dirty="0" err="1" smtClean="0">
                <a:solidFill>
                  <a:srgbClr val="FF0000"/>
                </a:solidFill>
                <a:latin typeface="Times New Roman" pitchFamily="18" charset="0"/>
                <a:cs typeface="Times New Roman" pitchFamily="18" charset="0"/>
              </a:rPr>
              <a:t>PBGDPL</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nâng cao ý thức chấp hành pháp luật của cán bộ, nhân dân, đáp ứng yêu cầu nhiệm vụ trong tình hình mới, Ban Bí thư yêu cầu các cấp ủy, tổ chức đảng tiếp tục lãnh đạo, chỉ đạo quán triệt, thực hiện hiệu quả Chỉ thị số 32-CT/TW; lưu ý một số nội dung sau:</a:t>
            </a:r>
            <a:endParaRPr lang="en-US" sz="2800" dirty="0">
              <a:solidFill>
                <a:srgbClr val="FF0000"/>
              </a:solidFill>
              <a:latin typeface="Times New Roman" pitchFamily="18" charset="0"/>
              <a:cs typeface="Times New Roman" pitchFamily="18" charset="0"/>
            </a:endParaRPr>
          </a:p>
        </p:txBody>
      </p:sp>
      <p:sp>
        <p:nvSpPr>
          <p:cNvPr id="1025" name="Rectangle 1"/>
          <p:cNvSpPr>
            <a:spLocks noChangeArrowheads="1"/>
          </p:cNvSpPr>
          <p:nvPr/>
        </p:nvSpPr>
        <p:spPr bwMode="auto">
          <a:xfrm>
            <a:off x="228600" y="3368457"/>
            <a:ext cx="8686800" cy="310854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600" dirty="0" smtClean="0">
                <a:solidFill>
                  <a:srgbClr val="7030A0"/>
                </a:solidFill>
                <a:latin typeface="Times New Roman" pitchFamily="18" charset="0"/>
                <a:cs typeface="Times New Roman" pitchFamily="18" charset="0"/>
              </a:rPr>
              <a:t>	</a:t>
            </a:r>
            <a:r>
              <a:rPr lang="vi-VN" sz="2800" dirty="0">
                <a:solidFill>
                  <a:srgbClr val="7030A0"/>
                </a:solidFill>
                <a:latin typeface="Times New Roman" pitchFamily="18" charset="0"/>
                <a:cs typeface="Times New Roman" pitchFamily="18" charset="0"/>
              </a:rPr>
              <a:t>Kết hợp chặt chẽ công tác phổ biến, giáo dục pháp luật với nâng cao ý thức chấp hành pháp luật; ý thức chấp hành pháp luật là thước đo hiệu quả công tác phổ biến, giáo dục pháp luật</a:t>
            </a:r>
            <a:r>
              <a:rPr lang="vi-VN" sz="2800" dirty="0" smtClean="0">
                <a:solidFill>
                  <a:srgbClr val="7030A0"/>
                </a:solidFill>
                <a:latin typeface="Times New Roman" pitchFamily="18" charset="0"/>
                <a:cs typeface="Times New Roman" pitchFamily="18" charset="0"/>
              </a:rPr>
              <a:t>.</a:t>
            </a:r>
            <a:endParaRPr lang="en-US" sz="2800" dirty="0" smtClean="0">
              <a:solidFill>
                <a:srgbClr val="7030A0"/>
              </a:solidFill>
              <a:latin typeface="Times New Roman" pitchFamily="18" charset="0"/>
              <a:cs typeface="Times New Roman" pitchFamily="18" charset="0"/>
            </a:endParaRPr>
          </a:p>
          <a:p>
            <a:pPr algn="just" fontAlgn="base">
              <a:spcBef>
                <a:spcPct val="0"/>
              </a:spcBef>
              <a:spcAft>
                <a:spcPct val="0"/>
              </a:spcAft>
            </a:pPr>
            <a:r>
              <a:rPr lang="en-US" sz="2800" dirty="0">
                <a:solidFill>
                  <a:srgbClr val="7030A0"/>
                </a:solidFill>
                <a:latin typeface="Times New Roman" pitchFamily="18" charset="0"/>
                <a:cs typeface="Times New Roman" pitchFamily="18" charset="0"/>
              </a:rPr>
              <a:t>	</a:t>
            </a:r>
            <a:r>
              <a:rPr lang="vi-VN" sz="2800" dirty="0" smtClean="0">
                <a:solidFill>
                  <a:srgbClr val="7030A0"/>
                </a:solidFill>
                <a:latin typeface="Times New Roman" pitchFamily="18" charset="0"/>
                <a:cs typeface="Times New Roman" pitchFamily="18" charset="0"/>
              </a:rPr>
              <a:t> </a:t>
            </a:r>
            <a:r>
              <a:rPr lang="vi-VN" sz="2800" dirty="0">
                <a:solidFill>
                  <a:srgbClr val="7030A0"/>
                </a:solidFill>
                <a:latin typeface="Times New Roman" pitchFamily="18" charset="0"/>
                <a:cs typeface="Times New Roman" pitchFamily="18" charset="0"/>
              </a:rPr>
              <a:t>Bảo đảm tính đồng bộ, xuyên suốt, hiệu quả giữa phổ biến, giáo dục pháp luật với xây dựng, tổ chức thi hành pháp luật.</a:t>
            </a:r>
            <a:endParaRPr lang="en-US" sz="2800"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138072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428654"/>
            <a:ext cx="8686800" cy="209288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Kết hợp chặt chẽ công tác phổ biến, giáo dục pháp luật với nâng cao ý thức chấp hành pháp luật; ý thức chấp hành pháp luật là thước đo hiệu quả công tác phổ biến, giáo dục pháp luật</a:t>
            </a:r>
            <a:r>
              <a:rPr lang="vi-VN" sz="2600" dirty="0" smtClean="0">
                <a:solidFill>
                  <a:srgbClr val="7030A0"/>
                </a:solidFill>
                <a:latin typeface="Times New Roman" pitchFamily="18" charset="0"/>
                <a:cs typeface="Times New Roman" pitchFamily="18" charset="0"/>
              </a:rPr>
              <a:t>.</a:t>
            </a:r>
            <a:endParaRPr lang="en-US" sz="2600" dirty="0" smtClean="0">
              <a:solidFill>
                <a:srgbClr val="7030A0"/>
              </a:solidFill>
              <a:latin typeface="Times New Roman" pitchFamily="18" charset="0"/>
              <a:cs typeface="Times New Roman" pitchFamily="18" charset="0"/>
            </a:endParaRPr>
          </a:p>
          <a:p>
            <a:pPr algn="just" fontAlgn="base">
              <a:spcBef>
                <a:spcPct val="0"/>
              </a:spcBef>
              <a:spcAft>
                <a:spcPct val="0"/>
              </a:spcAft>
            </a:pPr>
            <a:r>
              <a:rPr lang="en-US" sz="2600" dirty="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Bảo đảm tính đồng bộ, xuyên suốt, hiệu quả giữa </a:t>
            </a:r>
            <a:r>
              <a:rPr lang="en-US" sz="2600" dirty="0" err="1" smtClean="0">
                <a:solidFill>
                  <a:srgbClr val="7030A0"/>
                </a:solidFill>
                <a:latin typeface="Times New Roman" pitchFamily="18" charset="0"/>
                <a:cs typeface="Times New Roman" pitchFamily="18" charset="0"/>
              </a:rPr>
              <a:t>PBGDPL</a:t>
            </a:r>
            <a:r>
              <a:rPr lang="en-US" sz="2600" dirty="0" smtClean="0">
                <a:solidFill>
                  <a:srgbClr val="7030A0"/>
                </a:solidFill>
                <a:latin typeface="Times New Roman" pitchFamily="18" charset="0"/>
                <a:cs typeface="Times New Roman" pitchFamily="18" charset="0"/>
              </a:rPr>
              <a:t> </a:t>
            </a:r>
            <a:r>
              <a:rPr lang="vi-VN" sz="2600" dirty="0" smtClean="0">
                <a:solidFill>
                  <a:srgbClr val="7030A0"/>
                </a:solidFill>
                <a:latin typeface="Times New Roman" pitchFamily="18" charset="0"/>
                <a:cs typeface="Times New Roman" pitchFamily="18" charset="0"/>
              </a:rPr>
              <a:t>với </a:t>
            </a:r>
            <a:r>
              <a:rPr lang="vi-VN" sz="2600" dirty="0">
                <a:solidFill>
                  <a:srgbClr val="7030A0"/>
                </a:solidFill>
                <a:latin typeface="Times New Roman" pitchFamily="18" charset="0"/>
                <a:cs typeface="Times New Roman" pitchFamily="18" charset="0"/>
              </a:rPr>
              <a:t>xây dựng, tổ chức thi hành pháp luật.</a:t>
            </a:r>
            <a:endParaRPr lang="en-US" sz="2600" dirty="0" smtClean="0">
              <a:solidFill>
                <a:srgbClr val="7030A0"/>
              </a:solidFill>
              <a:latin typeface="Times New Roman" pitchFamily="18" charset="0"/>
              <a:cs typeface="Times New Roman" pitchFamily="18" charset="0"/>
            </a:endParaRPr>
          </a:p>
        </p:txBody>
      </p:sp>
      <p:sp>
        <p:nvSpPr>
          <p:cNvPr id="5" name="Rectangle 1"/>
          <p:cNvSpPr>
            <a:spLocks noChangeArrowheads="1"/>
          </p:cNvSpPr>
          <p:nvPr/>
        </p:nvSpPr>
        <p:spPr bwMode="auto">
          <a:xfrm>
            <a:off x="304800" y="3288536"/>
            <a:ext cx="8686800" cy="329320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Đổi mới tổ chức, hoạt động của cơ quan, đơn vị tham mưu, thực hiện quản lý nhà nước về </a:t>
            </a:r>
            <a:r>
              <a:rPr lang="en-US" sz="2600" dirty="0" err="1" smtClean="0">
                <a:solidFill>
                  <a:srgbClr val="7030A0"/>
                </a:solidFill>
                <a:latin typeface="Times New Roman" pitchFamily="18" charset="0"/>
                <a:cs typeface="Times New Roman" pitchFamily="18" charset="0"/>
              </a:rPr>
              <a:t>PBGDPL</a:t>
            </a:r>
            <a:r>
              <a:rPr lang="vi-VN"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Kiện toàn tổ chức và nâng cao hiệu quả hoạt động của hội đồng phối hợp </a:t>
            </a:r>
            <a:r>
              <a:rPr lang="en-US" sz="2600" dirty="0" err="1" smtClean="0">
                <a:solidFill>
                  <a:srgbClr val="7030A0"/>
                </a:solidFill>
                <a:latin typeface="Times New Roman" pitchFamily="18" charset="0"/>
                <a:cs typeface="Times New Roman" pitchFamily="18" charset="0"/>
              </a:rPr>
              <a:t>PBGDPL</a:t>
            </a:r>
            <a:r>
              <a:rPr lang="vi-VN"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các cấp. </a:t>
            </a:r>
            <a:r>
              <a:rPr lang="vi-VN" sz="2600" i="1" dirty="0">
                <a:solidFill>
                  <a:srgbClr val="FF0000"/>
                </a:solidFill>
                <a:latin typeface="Times New Roman" pitchFamily="18" charset="0"/>
                <a:cs typeface="Times New Roman" pitchFamily="18" charset="0"/>
              </a:rPr>
              <a:t>Chú ý củng cố đội ngũ người làm công tác phổ biến, giáo dục pháp luật</a:t>
            </a:r>
            <a:r>
              <a:rPr lang="vi-VN" sz="2600" dirty="0">
                <a:solidFill>
                  <a:srgbClr val="7030A0"/>
                </a:solidFill>
                <a:latin typeface="Times New Roman" pitchFamily="18" charset="0"/>
                <a:cs typeface="Times New Roman" pitchFamily="18" charset="0"/>
              </a:rPr>
              <a:t>; có chính sách thích hợp để sử dụng đội ngũ người biết tiếng dân tộc thiểu số, đáp ứng yêu cầu lãnh đạo, chỉ đạo và phối hợp thực hiện </a:t>
            </a:r>
            <a:r>
              <a:rPr lang="en-US" sz="2600" dirty="0" err="1" smtClean="0">
                <a:solidFill>
                  <a:srgbClr val="7030A0"/>
                </a:solidFill>
                <a:latin typeface="Times New Roman" pitchFamily="18" charset="0"/>
                <a:cs typeface="Times New Roman" pitchFamily="18" charset="0"/>
              </a:rPr>
              <a:t>PBGDPL</a:t>
            </a:r>
            <a:r>
              <a:rPr lang="vi-VN" sz="2600" dirty="0" smtClean="0">
                <a:solidFill>
                  <a:srgbClr val="7030A0"/>
                </a:solidFill>
                <a:latin typeface="Times New Roman" pitchFamily="18" charset="0"/>
                <a:cs typeface="Times New Roman" pitchFamily="18" charset="0"/>
              </a:rPr>
              <a:t> </a:t>
            </a:r>
            <a:r>
              <a:rPr lang="vi-VN" sz="2600" dirty="0">
                <a:solidFill>
                  <a:srgbClr val="7030A0"/>
                </a:solidFill>
                <a:latin typeface="Times New Roman" pitchFamily="18" charset="0"/>
                <a:cs typeface="Times New Roman" pitchFamily="18" charset="0"/>
              </a:rPr>
              <a:t>kịp thời, thực chất, hiệu quả.</a:t>
            </a:r>
            <a:endParaRPr lang="en-US" sz="2600"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956569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35183</TotalTime>
  <Words>1697</Words>
  <Application>Microsoft Macintosh PowerPoint</Application>
  <PresentationFormat>On-screen Show (4:3)</PresentationFormat>
  <Paragraphs>221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Các kỹ năng đặc thù của BCV, TTV</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Phân biệt CCHC và CCTTHC</vt:lpstr>
      <vt:lpstr>PowerPoint Presentation</vt:lpstr>
      <vt:lpstr>Phân biệt QLNN và QLHCNN</vt:lpstr>
      <vt:lpstr>Phân biệt Văn bản quy phạm pháp luật và  Văn bản cá biệt</vt:lpstr>
      <vt:lpstr>3.2. Kỹ năng cơ bản về viết tin bài tuyên truyền PBGDPL</vt:lpstr>
      <vt:lpstr>3.3. Kỹ năng tuyên truyền PBGDPL trong nhà trường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Nguyen Tin</cp:lastModifiedBy>
  <cp:revision>1291</cp:revision>
  <dcterms:created xsi:type="dcterms:W3CDTF">2014-08-19T12:25:38Z</dcterms:created>
  <dcterms:modified xsi:type="dcterms:W3CDTF">2022-08-22T07:22:40Z</dcterms:modified>
</cp:coreProperties>
</file>